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4" r:id="rId3"/>
    <p:sldId id="276" r:id="rId4"/>
    <p:sldId id="257" r:id="rId5"/>
    <p:sldId id="258" r:id="rId6"/>
    <p:sldId id="259" r:id="rId7"/>
    <p:sldId id="260" r:id="rId8"/>
    <p:sldId id="263" r:id="rId9"/>
    <p:sldId id="264" r:id="rId10"/>
    <p:sldId id="266" r:id="rId11"/>
    <p:sldId id="268" r:id="rId12"/>
    <p:sldId id="270" r:id="rId13"/>
    <p:sldId id="277" r:id="rId14"/>
    <p:sldId id="278" r:id="rId15"/>
    <p:sldId id="27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46D016-BE86-421B-BA63-229656E83823}">
          <p14:sldIdLst/>
        </p14:section>
        <p14:section name="Home" id="{B676423B-E24F-45E9-8EE0-5A913B908F8F}">
          <p14:sldIdLst>
            <p14:sldId id="256"/>
          </p14:sldIdLst>
        </p14:section>
        <p14:section name="Motivation" id="{20E28CA4-24AE-46D5-B05F-60388A266AB3}">
          <p14:sldIdLst>
            <p14:sldId id="274"/>
            <p14:sldId id="276"/>
          </p14:sldIdLst>
        </p14:section>
        <p14:section name="Developer" id="{4EE2BCA3-F3E2-448A-9DE8-799B109F64DA}">
          <p14:sldIdLst>
            <p14:sldId id="257"/>
            <p14:sldId id="258"/>
          </p14:sldIdLst>
        </p14:section>
        <p14:section name="Developer_db and Flask" id="{11569D0F-B036-4A10-94CC-7020D5F15590}">
          <p14:sldIdLst>
            <p14:sldId id="259"/>
            <p14:sldId id="260"/>
          </p14:sldIdLst>
        </p14:section>
        <p14:section name="JS" id="{2C9900E6-2564-4BFE-8B8D-DD37983EB98E}">
          <p14:sldIdLst>
            <p14:sldId id="263"/>
            <p14:sldId id="264"/>
            <p14:sldId id="266"/>
          </p14:sldIdLst>
        </p14:section>
        <p14:section name="Analysis" id="{692DB9A8-174A-4DC5-9373-A051947298B8}">
          <p14:sldIdLst>
            <p14:sldId id="268"/>
            <p14:sldId id="270"/>
            <p14:sldId id="277"/>
            <p14:sldId id="278"/>
            <p14:sldId id="279"/>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D8168-3CBB-45BB-84F4-BDB231E0131B}" v="1" dt="2020-04-28T03:29:34.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94632" autoAdjust="0"/>
  </p:normalViewPr>
  <p:slideViewPr>
    <p:cSldViewPr snapToGrid="0">
      <p:cViewPr>
        <p:scale>
          <a:sx n="116" d="100"/>
          <a:sy n="116" d="100"/>
        </p:scale>
        <p:origin x="677" y="12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 Tritle" userId="963153898a670134" providerId="LiveId" clId="{A8DD8168-3CBB-45BB-84F4-BDB231E0131B}"/>
    <pc:docChg chg="undo custSel modSld">
      <pc:chgData name="Jen Tritle" userId="963153898a670134" providerId="LiveId" clId="{A8DD8168-3CBB-45BB-84F4-BDB231E0131B}" dt="2020-04-28T02:40:13.078" v="83" actId="27636"/>
      <pc:docMkLst>
        <pc:docMk/>
      </pc:docMkLst>
      <pc:sldChg chg="modSp mod">
        <pc:chgData name="Jen Tritle" userId="963153898a670134" providerId="LiveId" clId="{A8DD8168-3CBB-45BB-84F4-BDB231E0131B}" dt="2020-04-28T02:23:56.073" v="1" actId="1076"/>
        <pc:sldMkLst>
          <pc:docMk/>
          <pc:sldMk cId="4251851412" sldId="256"/>
        </pc:sldMkLst>
        <pc:graphicFrameChg chg="mod">
          <ac:chgData name="Jen Tritle" userId="963153898a670134" providerId="LiveId" clId="{A8DD8168-3CBB-45BB-84F4-BDB231E0131B}" dt="2020-04-28T02:23:56.073" v="1" actId="1076"/>
          <ac:graphicFrameMkLst>
            <pc:docMk/>
            <pc:sldMk cId="4251851412" sldId="256"/>
            <ac:graphicFrameMk id="13" creationId="{047F26E5-79F0-47AE-86EA-757953A14CA8}"/>
          </ac:graphicFrameMkLst>
        </pc:graphicFrameChg>
      </pc:sldChg>
      <pc:sldChg chg="modSp mod">
        <pc:chgData name="Jen Tritle" userId="963153898a670134" providerId="LiveId" clId="{A8DD8168-3CBB-45BB-84F4-BDB231E0131B}" dt="2020-04-28T02:25:00.690" v="5" actId="1076"/>
        <pc:sldMkLst>
          <pc:docMk/>
          <pc:sldMk cId="2300557884" sldId="257"/>
        </pc:sldMkLst>
        <pc:graphicFrameChg chg="mod">
          <ac:chgData name="Jen Tritle" userId="963153898a670134" providerId="LiveId" clId="{A8DD8168-3CBB-45BB-84F4-BDB231E0131B}" dt="2020-04-28T02:25:00.240" v="4" actId="1076"/>
          <ac:graphicFrameMkLst>
            <pc:docMk/>
            <pc:sldMk cId="2300557884" sldId="257"/>
            <ac:graphicFrameMk id="14" creationId="{12208AF0-7833-4A7E-AC54-5414D7FB3DE0}"/>
          </ac:graphicFrameMkLst>
        </pc:graphicFrameChg>
        <pc:picChg chg="mod">
          <ac:chgData name="Jen Tritle" userId="963153898a670134" providerId="LiveId" clId="{A8DD8168-3CBB-45BB-84F4-BDB231E0131B}" dt="2020-04-28T02:25:00.690" v="5" actId="1076"/>
          <ac:picMkLst>
            <pc:docMk/>
            <pc:sldMk cId="2300557884" sldId="257"/>
            <ac:picMk id="8" creationId="{09CC302F-FB31-4749-8081-CC7A91634471}"/>
          </ac:picMkLst>
        </pc:picChg>
      </pc:sldChg>
      <pc:sldChg chg="modSp mod">
        <pc:chgData name="Jen Tritle" userId="963153898a670134" providerId="LiveId" clId="{A8DD8168-3CBB-45BB-84F4-BDB231E0131B}" dt="2020-04-28T02:39:48.640" v="77" actId="6549"/>
        <pc:sldMkLst>
          <pc:docMk/>
          <pc:sldMk cId="1738319845" sldId="264"/>
        </pc:sldMkLst>
        <pc:spChg chg="mod">
          <ac:chgData name="Jen Tritle" userId="963153898a670134" providerId="LiveId" clId="{A8DD8168-3CBB-45BB-84F4-BDB231E0131B}" dt="2020-04-28T02:39:48.640" v="77" actId="6549"/>
          <ac:spMkLst>
            <pc:docMk/>
            <pc:sldMk cId="1738319845" sldId="264"/>
            <ac:spMk id="23" creationId="{0D13C065-AC7F-4B72-8D73-327E67E7183A}"/>
          </ac:spMkLst>
        </pc:spChg>
      </pc:sldChg>
      <pc:sldChg chg="modSp mod">
        <pc:chgData name="Jen Tritle" userId="963153898a670134" providerId="LiveId" clId="{A8DD8168-3CBB-45BB-84F4-BDB231E0131B}" dt="2020-04-28T02:39:19.461" v="74" actId="14100"/>
        <pc:sldMkLst>
          <pc:docMk/>
          <pc:sldMk cId="3513741818" sldId="266"/>
        </pc:sldMkLst>
        <pc:spChg chg="mod">
          <ac:chgData name="Jen Tritle" userId="963153898a670134" providerId="LiveId" clId="{A8DD8168-3CBB-45BB-84F4-BDB231E0131B}" dt="2020-04-28T02:39:19.461" v="74" actId="14100"/>
          <ac:spMkLst>
            <pc:docMk/>
            <pc:sldMk cId="3513741818" sldId="266"/>
            <ac:spMk id="4" creationId="{7F0B10A3-B8FA-435E-A80F-23ADC8AB351F}"/>
          </ac:spMkLst>
        </pc:spChg>
        <pc:spChg chg="mod">
          <ac:chgData name="Jen Tritle" userId="963153898a670134" providerId="LiveId" clId="{A8DD8168-3CBB-45BB-84F4-BDB231E0131B}" dt="2020-04-28T02:39:11.059" v="73" actId="14100"/>
          <ac:spMkLst>
            <pc:docMk/>
            <pc:sldMk cId="3513741818" sldId="266"/>
            <ac:spMk id="23" creationId="{0D13C065-AC7F-4B72-8D73-327E67E7183A}"/>
          </ac:spMkLst>
        </pc:spChg>
      </pc:sldChg>
      <pc:sldChg chg="modSp mod">
        <pc:chgData name="Jen Tritle" userId="963153898a670134" providerId="LiveId" clId="{A8DD8168-3CBB-45BB-84F4-BDB231E0131B}" dt="2020-04-28T02:32:41.891" v="71" actId="20577"/>
        <pc:sldMkLst>
          <pc:docMk/>
          <pc:sldMk cId="593335494" sldId="270"/>
        </pc:sldMkLst>
        <pc:spChg chg="mod">
          <ac:chgData name="Jen Tritle" userId="963153898a670134" providerId="LiveId" clId="{A8DD8168-3CBB-45BB-84F4-BDB231E0131B}" dt="2020-04-28T02:32:41.891" v="71" actId="20577"/>
          <ac:spMkLst>
            <pc:docMk/>
            <pc:sldMk cId="593335494" sldId="270"/>
            <ac:spMk id="23" creationId="{0D13C065-AC7F-4B72-8D73-327E67E7183A}"/>
          </ac:spMkLst>
        </pc:spChg>
      </pc:sldChg>
      <pc:sldChg chg="modSp mod">
        <pc:chgData name="Jen Tritle" userId="963153898a670134" providerId="LiveId" clId="{A8DD8168-3CBB-45BB-84F4-BDB231E0131B}" dt="2020-04-28T02:40:13.078" v="83" actId="27636"/>
        <pc:sldMkLst>
          <pc:docMk/>
          <pc:sldMk cId="3580221482" sldId="271"/>
        </pc:sldMkLst>
        <pc:spChg chg="mod">
          <ac:chgData name="Jen Tritle" userId="963153898a670134" providerId="LiveId" clId="{A8DD8168-3CBB-45BB-84F4-BDB231E0131B}" dt="2020-04-28T02:40:13.078" v="83" actId="27636"/>
          <ac:spMkLst>
            <pc:docMk/>
            <pc:sldMk cId="3580221482" sldId="271"/>
            <ac:spMk id="23" creationId="{0D13C065-AC7F-4B72-8D73-327E67E7183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9A2FE8-8F3F-431B-8FA8-56A026410B8F}" type="datetimeFigureOut">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AF981-DE08-4AE9-813A-0D2B17E7840F}" type="slidenum">
              <a:rPr lang="en-US" smtClean="0"/>
              <a:t>‹#›</a:t>
            </a:fld>
            <a:endParaRPr lang="en-US"/>
          </a:p>
        </p:txBody>
      </p:sp>
    </p:spTree>
    <p:extLst>
      <p:ext uri="{BB962C8B-B14F-4D97-AF65-F5344CB8AC3E}">
        <p14:creationId xmlns:p14="http://schemas.microsoft.com/office/powerpoint/2010/main" val="108560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a:t>
            </a:fld>
            <a:endParaRPr lang="en-US"/>
          </a:p>
        </p:txBody>
      </p:sp>
    </p:spTree>
    <p:extLst>
      <p:ext uri="{BB962C8B-B14F-4D97-AF65-F5344CB8AC3E}">
        <p14:creationId xmlns:p14="http://schemas.microsoft.com/office/powerpoint/2010/main" val="23476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2AF981-DE08-4AE9-813A-0D2B17E7840F}" type="slidenum">
              <a:rPr lang="en-US" smtClean="0"/>
              <a:t>11</a:t>
            </a:fld>
            <a:endParaRPr lang="en-US"/>
          </a:p>
        </p:txBody>
      </p:sp>
    </p:spTree>
    <p:extLst>
      <p:ext uri="{BB962C8B-B14F-4D97-AF65-F5344CB8AC3E}">
        <p14:creationId xmlns:p14="http://schemas.microsoft.com/office/powerpoint/2010/main" val="108572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00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55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2AF981-DE08-4AE9-813A-0D2B17E784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08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6E82-E758-488C-95AD-E51CC4DC3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AE9A9B-6997-423C-B489-B17AF6068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8B9BD1-1C33-4A2D-A594-9B2A9796F984}"/>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34D487A1-4B6A-47E6-A7EE-EE29EDA3E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F131B-1F45-4ACF-888D-13A753E1DD62}"/>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096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8B9E-EB4D-434C-923A-72A0A77769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EBBB8-645B-4432-B5FE-35820BF0FA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C10F9-E754-4B4A-9D31-AC4C5455D860}"/>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4017C59F-384E-4E10-883B-35BA1642F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010E0-D1E4-4E1A-9498-57130EC3272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489888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CC847-1FB1-47CC-95B0-BE1936FBAB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38C6C-DC74-4F6F-ADC5-A1F4AFDDE6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6863A-137B-4A62-88E0-7B69A707ED78}"/>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A019DF4E-B05A-46C1-83DD-B52FABA94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42F341-9976-43BF-980C-28765700113A}"/>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078936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F1D-E9F2-42A0-A4B7-14F476FE37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55423-4602-44BA-94AD-721BD17700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3617D-ECE9-4B00-9091-22B5357C136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63090AE4-9DA7-44DD-8185-DFCEAC26A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76E59-B66D-4D0E-9A94-B738C3921CD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3176167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30F-D5C9-4EF7-8221-4B134B14AE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C6F2C-11D6-4641-BFE9-E83593927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3B2457-E2F5-4046-9E4F-5CC17279E7BD}"/>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D11A7B36-C66A-458B-A530-9E2F66C20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29A3D-E274-4214-946D-BDE29DB626BC}"/>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35497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74C-8DE2-4A8F-BE4C-041388EDC8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4DA4C-39A3-47EC-B617-17E5E9EB5A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15408-1AAB-4351-83E6-A821477DA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00781F-FF51-4668-843A-EDBA622824F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21E341AF-8A93-4640-92CA-B83266E745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8178B-FE23-4248-9945-DA059732029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99988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8DE2A-C88C-42B7-9EE3-0633369CD3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3B34AD-50FD-45E5-87FE-8600A5DDF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7FA0EB-41DB-4BE8-BFD2-C02A65E2CD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CE176C-2753-472E-932E-1F7B480A0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4F039-6C1E-426E-8823-1450827685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64AED-7C9F-4183-B725-885D2D5EA544}"/>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8" name="Footer Placeholder 7">
            <a:extLst>
              <a:ext uri="{FF2B5EF4-FFF2-40B4-BE49-F238E27FC236}">
                <a16:creationId xmlns:a16="http://schemas.microsoft.com/office/drawing/2014/main" id="{3D50B723-6350-434A-8956-01634DC97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6F813-FD5C-423F-9477-E6DE252A1923}"/>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117527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39C-7854-4110-B355-53AA9F6CF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F3B2D-76BE-427B-B46C-3E231FF49169}"/>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4" name="Footer Placeholder 3">
            <a:extLst>
              <a:ext uri="{FF2B5EF4-FFF2-40B4-BE49-F238E27FC236}">
                <a16:creationId xmlns:a16="http://schemas.microsoft.com/office/drawing/2014/main" id="{3305362E-DC5D-4545-8AF4-C6A983C359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1CDA67-17EF-46DD-A622-9BC1E5CD2455}"/>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223312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791EBE-E75A-4827-871E-CDCA096CB4B3}"/>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3" name="Footer Placeholder 2">
            <a:extLst>
              <a:ext uri="{FF2B5EF4-FFF2-40B4-BE49-F238E27FC236}">
                <a16:creationId xmlns:a16="http://schemas.microsoft.com/office/drawing/2014/main" id="{AD1E2C57-D55E-4BBC-9406-F413ECEF4B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7871E4-8FFC-4DDF-BDAF-02417235DF98}"/>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4278845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C9812-DDCF-4970-A3E3-1CAA8B9EB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3E9991-BAE5-4D34-816F-6C6FCDAE4E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F1F2C4-BCF0-4EA3-AFBA-AC4DAC616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013F7-A29B-4B84-B9F4-FEA7AE89F7D1}"/>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9E48DEF4-E2AD-48D5-B1CC-65DB76ECC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DF8C9-45EF-45AA-9C58-19F4603E7C11}"/>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299843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B0881-02A4-4E30-B4E0-40541B885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25962-89EE-440F-AA5B-12B2EAE4E0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0F4C92-D57D-4664-99D9-C62CE18AB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03B07B-8386-4072-84E6-93B19A8509D5}"/>
              </a:ext>
            </a:extLst>
          </p:cNvPr>
          <p:cNvSpPr>
            <a:spLocks noGrp="1"/>
          </p:cNvSpPr>
          <p:nvPr>
            <p:ph type="dt" sz="half" idx="10"/>
          </p:nvPr>
        </p:nvSpPr>
        <p:spPr/>
        <p:txBody>
          <a:bodyPr/>
          <a:lstStyle/>
          <a:p>
            <a:fld id="{B6DD9D23-1787-482D-86D5-CC780A2CFE28}" type="datetimeFigureOut">
              <a:rPr lang="en-US" smtClean="0"/>
              <a:t>4/28/2020</a:t>
            </a:fld>
            <a:endParaRPr lang="en-US"/>
          </a:p>
        </p:txBody>
      </p:sp>
      <p:sp>
        <p:nvSpPr>
          <p:cNvPr id="6" name="Footer Placeholder 5">
            <a:extLst>
              <a:ext uri="{FF2B5EF4-FFF2-40B4-BE49-F238E27FC236}">
                <a16:creationId xmlns:a16="http://schemas.microsoft.com/office/drawing/2014/main" id="{4DBA3FD3-650D-42C3-92E2-8F8E0EA0D0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F81294-6D90-41F7-92DF-2886FB77B7E6}"/>
              </a:ext>
            </a:extLst>
          </p:cNvPr>
          <p:cNvSpPr>
            <a:spLocks noGrp="1"/>
          </p:cNvSpPr>
          <p:nvPr>
            <p:ph type="sldNum" sz="quarter" idx="12"/>
          </p:nvPr>
        </p:nvSpPr>
        <p:spPr/>
        <p:txBody>
          <a:bodyPr/>
          <a:lstStyle/>
          <a:p>
            <a:fld id="{3507039C-3684-44C5-BE6B-B09A0192335B}" type="slidenum">
              <a:rPr lang="en-US" smtClean="0"/>
              <a:t>‹#›</a:t>
            </a:fld>
            <a:endParaRPr lang="en-US"/>
          </a:p>
        </p:txBody>
      </p:sp>
    </p:spTree>
    <p:extLst>
      <p:ext uri="{BB962C8B-B14F-4D97-AF65-F5344CB8AC3E}">
        <p14:creationId xmlns:p14="http://schemas.microsoft.com/office/powerpoint/2010/main" val="1644754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5B3CB-9152-4BB7-BAD5-71AEF196D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D1658-A062-485E-8958-0FACFF6996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520D0-2929-45D1-8216-38485C30D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D9D23-1787-482D-86D5-CC780A2CFE28}" type="datetimeFigureOut">
              <a:rPr lang="en-US" smtClean="0"/>
              <a:t>4/28/2020</a:t>
            </a:fld>
            <a:endParaRPr lang="en-US"/>
          </a:p>
        </p:txBody>
      </p:sp>
      <p:sp>
        <p:nvSpPr>
          <p:cNvPr id="5" name="Footer Placeholder 4">
            <a:extLst>
              <a:ext uri="{FF2B5EF4-FFF2-40B4-BE49-F238E27FC236}">
                <a16:creationId xmlns:a16="http://schemas.microsoft.com/office/drawing/2014/main" id="{B7BAEA91-02B8-4677-9D95-72926D03B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9857E7-4E6B-4C6E-A7D9-8A0B189C8C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7039C-3684-44C5-BE6B-B09A0192335B}" type="slidenum">
              <a:rPr lang="en-US" smtClean="0"/>
              <a:t>‹#›</a:t>
            </a:fld>
            <a:endParaRPr lang="en-US"/>
          </a:p>
        </p:txBody>
      </p:sp>
    </p:spTree>
    <p:extLst>
      <p:ext uri="{BB962C8B-B14F-4D97-AF65-F5344CB8AC3E}">
        <p14:creationId xmlns:p14="http://schemas.microsoft.com/office/powerpoint/2010/main" val="34441580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2.xml"/><Relationship Id="rId3" Type="http://schemas.openxmlformats.org/officeDocument/2006/relationships/image" Target="../media/image1.png"/><Relationship Id="rId7" Type="http://schemas.openxmlformats.org/officeDocument/2006/relationships/slide" Target="slide6.xml"/><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slide" Target="slide11.xml"/><Relationship Id="rId5" Type="http://schemas.openxmlformats.org/officeDocument/2006/relationships/slide" Target="slide4.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slide" Target="slide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5.png"/><Relationship Id="rId10" Type="http://schemas.openxmlformats.org/officeDocument/2006/relationships/slide" Target="slide13.xml"/><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30.png"/><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3.xml"/><Relationship Id="rId10" Type="http://schemas.openxmlformats.org/officeDocument/2006/relationships/image" Target="../media/image12.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8.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21.sv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slide" Target="slide9.xml"/><Relationship Id="rId4" Type="http://schemas.openxmlformats.org/officeDocument/2006/relationships/image" Target="../media/image22.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C6E8237B-533C-4621-AA77-D53E2FC13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9" y="-7037"/>
            <a:ext cx="12204509" cy="6865037"/>
          </a:xfrm>
          <a:prstGeom prst="rect">
            <a:avLst/>
          </a:prstGeom>
        </p:spPr>
      </p:pic>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C2507B21-297E-4330-A15B-675840E2ECDD}"/>
                  </a:ext>
                </a:extLst>
              </p:cNvPr>
              <p:cNvGraphicFramePr>
                <a:graphicFrameLocks noChangeAspect="1"/>
              </p:cNvGraphicFramePr>
              <p:nvPr>
                <p:extLst>
                  <p:ext uri="{D42A27DB-BD31-4B8C-83A1-F6EECF244321}">
                    <p14:modId xmlns:p14="http://schemas.microsoft.com/office/powerpoint/2010/main" val="2534854656"/>
                  </p:ext>
                </p:extLst>
              </p:nvPr>
            </p:nvGraphicFramePr>
            <p:xfrm>
              <a:off x="1123566" y="3425481"/>
              <a:ext cx="3260416" cy="1833984"/>
            </p:xfrm>
            <a:graphic>
              <a:graphicData uri="http://schemas.microsoft.com/office/powerpoint/2016/sectionzoom">
                <psez:sectionZm>
                  <psez:sectionZmObj sectionId="{4EE2BCA3-F3E2-448A-9DE8-799B109F64DA}">
                    <psez:zmPr id="{2E7D7272-2E8D-45E5-9B82-47F988D53CA2}" transitionDur="1000" showBg="0">
                      <p166:blipFill xmlns:p166="http://schemas.microsoft.com/office/powerpoint/2016/6/main">
                        <a:blip r:embed="rId4"/>
                        <a:stretch>
                          <a:fillRect/>
                        </a:stretch>
                      </p166:blipFill>
                      <p166:spPr xmlns:p166="http://schemas.microsoft.com/office/powerpoint/2016/6/main">
                        <a:xfrm>
                          <a:off x="0" y="0"/>
                          <a:ext cx="3260416" cy="1833984"/>
                        </a:xfrm>
                        <a:prstGeom prst="rect">
                          <a:avLst/>
                        </a:prstGeom>
                      </p166:spPr>
                    </psez:zmPr>
                  </psez:sectionZmObj>
                </psez:sectionZm>
              </a:graphicData>
            </a:graphic>
          </p:graphicFrame>
        </mc:Choice>
        <mc:Fallback>
          <p:pic>
            <p:nvPicPr>
              <p:cNvPr id="7" name="Section Zoom 6">
                <a:hlinkClick r:id="rId5" action="ppaction://hlinksldjump"/>
                <a:extLst>
                  <a:ext uri="{FF2B5EF4-FFF2-40B4-BE49-F238E27FC236}">
                    <a16:creationId xmlns:a16="http://schemas.microsoft.com/office/drawing/2014/main" id="{C2507B21-297E-4330-A15B-675840E2ECDD}"/>
                  </a:ext>
                </a:extLst>
              </p:cNvPr>
              <p:cNvPicPr>
                <a:picLocks noGrp="1" noRot="1" noChangeAspect="1" noMove="1" noResize="1" noEditPoints="1" noAdjustHandles="1" noChangeArrowheads="1" noChangeShapeType="1"/>
              </p:cNvPicPr>
              <p:nvPr/>
            </p:nvPicPr>
            <p:blipFill>
              <a:blip r:embed="rId4"/>
              <a:stretch>
                <a:fillRect/>
              </a:stretch>
            </p:blipFill>
            <p:spPr>
              <a:xfrm>
                <a:off x="1123566" y="3425481"/>
                <a:ext cx="3260416" cy="1833984"/>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D0216EF4-DE17-4BC5-BF5D-E990E251BF28}"/>
                  </a:ext>
                </a:extLst>
              </p:cNvPr>
              <p:cNvGraphicFramePr>
                <a:graphicFrameLocks noChangeAspect="1"/>
              </p:cNvGraphicFramePr>
              <p:nvPr>
                <p:extLst>
                  <p:ext uri="{D42A27DB-BD31-4B8C-83A1-F6EECF244321}">
                    <p14:modId xmlns:p14="http://schemas.microsoft.com/office/powerpoint/2010/main" val="2971173205"/>
                  </p:ext>
                </p:extLst>
              </p:nvPr>
            </p:nvGraphicFramePr>
            <p:xfrm>
              <a:off x="2283620" y="1439434"/>
              <a:ext cx="4219662" cy="2373560"/>
            </p:xfrm>
            <a:graphic>
              <a:graphicData uri="http://schemas.microsoft.com/office/powerpoint/2016/sectionzoom">
                <psez:sectionZm>
                  <psez:sectionZmObj sectionId="{11569D0F-B036-4A10-94CC-7020D5F15590}">
                    <psez:zmPr id="{57F03C71-02AF-4CF9-940E-86D3DD43907A}" transitionDur="1000" showBg="0">
                      <p166:blipFill xmlns:p166="http://schemas.microsoft.com/office/powerpoint/2016/6/main">
                        <a:blip r:embed="rId6"/>
                        <a:stretch>
                          <a:fillRect/>
                        </a:stretch>
                      </p166:blipFill>
                      <p166:spPr xmlns:p166="http://schemas.microsoft.com/office/powerpoint/2016/6/main">
                        <a:xfrm>
                          <a:off x="0" y="0"/>
                          <a:ext cx="4219662" cy="2373560"/>
                        </a:xfrm>
                        <a:prstGeom prst="rect">
                          <a:avLst/>
                        </a:prstGeom>
                      </p166:spPr>
                    </psez:zmPr>
                  </psez:sectionZmObj>
                </psez:sectionZm>
              </a:graphicData>
            </a:graphic>
          </p:graphicFrame>
        </mc:Choice>
        <mc:Fallback>
          <p:pic>
            <p:nvPicPr>
              <p:cNvPr id="9" name="Section Zoom 8">
                <a:hlinkClick r:id="rId7" action="ppaction://hlinksldjump"/>
                <a:extLst>
                  <a:ext uri="{FF2B5EF4-FFF2-40B4-BE49-F238E27FC236}">
                    <a16:creationId xmlns:a16="http://schemas.microsoft.com/office/drawing/2014/main" id="{D0216EF4-DE17-4BC5-BF5D-E990E251BF28}"/>
                  </a:ext>
                </a:extLst>
              </p:cNvPr>
              <p:cNvPicPr>
                <a:picLocks noGrp="1" noRot="1" noChangeAspect="1" noMove="1" noResize="1" noEditPoints="1" noAdjustHandles="1" noChangeArrowheads="1" noChangeShapeType="1"/>
              </p:cNvPicPr>
              <p:nvPr/>
            </p:nvPicPr>
            <p:blipFill>
              <a:blip r:embed="rId6"/>
              <a:stretch>
                <a:fillRect/>
              </a:stretch>
            </p:blipFill>
            <p:spPr>
              <a:xfrm>
                <a:off x="2283620" y="1439434"/>
                <a:ext cx="4219662" cy="237356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3" name="Section Zoom 12">
                <a:extLst>
                  <a:ext uri="{FF2B5EF4-FFF2-40B4-BE49-F238E27FC236}">
                    <a16:creationId xmlns:a16="http://schemas.microsoft.com/office/drawing/2014/main" id="{047F26E5-79F0-47AE-86EA-757953A14CA8}"/>
                  </a:ext>
                </a:extLst>
              </p:cNvPr>
              <p:cNvGraphicFramePr>
                <a:graphicFrameLocks noChangeAspect="1"/>
              </p:cNvGraphicFramePr>
              <p:nvPr>
                <p:extLst>
                  <p:ext uri="{D42A27DB-BD31-4B8C-83A1-F6EECF244321}">
                    <p14:modId xmlns:p14="http://schemas.microsoft.com/office/powerpoint/2010/main" val="2158752812"/>
                  </p:ext>
                </p:extLst>
              </p:nvPr>
            </p:nvGraphicFramePr>
            <p:xfrm>
              <a:off x="5520057" y="2578641"/>
              <a:ext cx="3323359" cy="3323359"/>
            </p:xfrm>
            <a:graphic>
              <a:graphicData uri="http://schemas.microsoft.com/office/powerpoint/2016/sectionzoom">
                <psez:sectionZm>
                  <psez:sectionZmObj sectionId="{2C9900E6-2564-4BFE-8B8D-DD37983EB98E}">
                    <psez:zmPr id="{9722ED34-1344-4FFB-A765-C0C32D21E5AF}"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3323359" cy="3323359"/>
                        </a:xfrm>
                        <a:prstGeom prst="rect">
                          <a:avLst/>
                        </a:prstGeom>
                      </p166:spPr>
                    </psez:zmPr>
                  </psez:sectionZmObj>
                </psez:sectionZm>
              </a:graphicData>
            </a:graphic>
          </p:graphicFrame>
        </mc:Choice>
        <mc:Fallback>
          <p:pic>
            <p:nvPicPr>
              <p:cNvPr id="13" name="Section Zoom 12">
                <a:hlinkClick r:id="rId9" action="ppaction://hlinksldjump"/>
                <a:extLst>
                  <a:ext uri="{FF2B5EF4-FFF2-40B4-BE49-F238E27FC236}">
                    <a16:creationId xmlns:a16="http://schemas.microsoft.com/office/drawing/2014/main" id="{047F26E5-79F0-47AE-86EA-757953A14CA8}"/>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520057" y="2578641"/>
                <a:ext cx="3323359" cy="3323359"/>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15" name="Section Zoom 14">
                <a:extLst>
                  <a:ext uri="{FF2B5EF4-FFF2-40B4-BE49-F238E27FC236}">
                    <a16:creationId xmlns:a16="http://schemas.microsoft.com/office/drawing/2014/main" id="{A042CBD4-4F8B-4F89-B714-3E752A0981AF}"/>
                  </a:ext>
                </a:extLst>
              </p:cNvPr>
              <p:cNvGraphicFramePr>
                <a:graphicFrameLocks noChangeAspect="1"/>
              </p:cNvGraphicFramePr>
              <p:nvPr>
                <p:extLst>
                  <p:ext uri="{D42A27DB-BD31-4B8C-83A1-F6EECF244321}">
                    <p14:modId xmlns:p14="http://schemas.microsoft.com/office/powerpoint/2010/main" val="659646259"/>
                  </p:ext>
                </p:extLst>
              </p:nvPr>
            </p:nvGraphicFramePr>
            <p:xfrm>
              <a:off x="8620531" y="725040"/>
              <a:ext cx="2525343" cy="2525343"/>
            </p:xfrm>
            <a:graphic>
              <a:graphicData uri="http://schemas.microsoft.com/office/powerpoint/2016/sectionzoom">
                <psez:sectionZm>
                  <psez:sectionZmObj sectionId="{692DB9A8-174A-4DC5-9373-A051947298B8}">
                    <psez:zmPr id="{4E0943B0-47B4-4159-90F0-77658F505AF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525343" cy="2525343"/>
                        </a:xfrm>
                        <a:prstGeom prst="rect">
                          <a:avLst/>
                        </a:prstGeom>
                      </p166:spPr>
                    </psez:zmPr>
                  </psez:sectionZmObj>
                </psez:sectionZm>
              </a:graphicData>
            </a:graphic>
          </p:graphicFrame>
        </mc:Choice>
        <mc:Fallback>
          <p:pic>
            <p:nvPicPr>
              <p:cNvPr id="15" name="Section Zoom 14">
                <a:hlinkClick r:id="rId11" action="ppaction://hlinksldjump"/>
                <a:extLst>
                  <a:ext uri="{FF2B5EF4-FFF2-40B4-BE49-F238E27FC236}">
                    <a16:creationId xmlns:a16="http://schemas.microsoft.com/office/drawing/2014/main" id="{A042CBD4-4F8B-4F89-B714-3E752A0981AF}"/>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620531" y="725040"/>
                <a:ext cx="2525343" cy="2525343"/>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3" name="Section Zoom 2">
                <a:extLst>
                  <a:ext uri="{FF2B5EF4-FFF2-40B4-BE49-F238E27FC236}">
                    <a16:creationId xmlns:a16="http://schemas.microsoft.com/office/drawing/2014/main" id="{33F7A781-D53B-4AB1-81CE-F5EBDDCBE467}"/>
                  </a:ext>
                </a:extLst>
              </p:cNvPr>
              <p:cNvGraphicFramePr>
                <a:graphicFrameLocks noChangeAspect="1"/>
              </p:cNvGraphicFramePr>
              <p:nvPr>
                <p:extLst>
                  <p:ext uri="{D42A27DB-BD31-4B8C-83A1-F6EECF244321}">
                    <p14:modId xmlns:p14="http://schemas.microsoft.com/office/powerpoint/2010/main" val="1893719639"/>
                  </p:ext>
                </p:extLst>
              </p:nvPr>
            </p:nvGraphicFramePr>
            <p:xfrm>
              <a:off x="351670" y="1659248"/>
              <a:ext cx="1931950" cy="1933932"/>
            </p:xfrm>
            <a:graphic>
              <a:graphicData uri="http://schemas.microsoft.com/office/powerpoint/2016/sectionzoom">
                <psez:sectionZm>
                  <psez:sectionZmObj sectionId="{20E28CA4-24AE-46D5-B05F-60388A266AB3}">
                    <psez:zmPr id="{40A48F86-D985-41EA-B7F0-9DDC80394F5F}" imageType="cover" transitionDur="1000" showBg="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931950" cy="1933932"/>
                        </a:xfrm>
                        <a:prstGeom prst="rect">
                          <a:avLst/>
                        </a:prstGeom>
                      </p166:spPr>
                    </psez:zmPr>
                  </psez:sectionZmObj>
                </psez:sectionZm>
              </a:graphicData>
            </a:graphic>
          </p:graphicFrame>
        </mc:Choice>
        <mc:Fallback>
          <p:pic>
            <p:nvPicPr>
              <p:cNvPr id="3" name="Section Zoom 2">
                <a:hlinkClick r:id="rId13" action="ppaction://hlinksldjump"/>
                <a:extLst>
                  <a:ext uri="{FF2B5EF4-FFF2-40B4-BE49-F238E27FC236}">
                    <a16:creationId xmlns:a16="http://schemas.microsoft.com/office/drawing/2014/main" id="{33F7A781-D53B-4AB1-81CE-F5EBDDCBE467}"/>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351670" y="1659248"/>
                <a:ext cx="1931950" cy="1933932"/>
              </a:xfrm>
              <a:prstGeom prst="rect">
                <a:avLst/>
              </a:prstGeom>
            </p:spPr>
          </p:pic>
        </mc:Fallback>
      </mc:AlternateContent>
    </p:spTree>
    <p:extLst>
      <p:ext uri="{BB962C8B-B14F-4D97-AF65-F5344CB8AC3E}">
        <p14:creationId xmlns:p14="http://schemas.microsoft.com/office/powerpoint/2010/main" val="425185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Pros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Great data visualization.</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Performs graphical filtering.</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Fast creation of charts and dashboards.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Creation of highly interactive dashboards.</a:t>
            </a:r>
          </a:p>
          <a:p>
            <a:endParaRPr lang="en-US" sz="3400" dirty="0">
              <a:solidFill>
                <a:schemeClr val="bg1"/>
              </a:solidFill>
              <a:latin typeface="Bahnschrift Light" panose="020B0502040204020203" pitchFamily="34" charset="0"/>
            </a:endParaRP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
        <p:nvSpPr>
          <p:cNvPr id="4" name="Title 1">
            <a:extLst>
              <a:ext uri="{FF2B5EF4-FFF2-40B4-BE49-F238E27FC236}">
                <a16:creationId xmlns:a16="http://schemas.microsoft.com/office/drawing/2014/main" id="{7F0B10A3-B8FA-435E-A80F-23ADC8AB351F}"/>
              </a:ext>
            </a:extLst>
          </p:cNvPr>
          <p:cNvSpPr txBox="1">
            <a:spLocks/>
          </p:cNvSpPr>
          <p:nvPr/>
        </p:nvSpPr>
        <p:spPr>
          <a:xfrm>
            <a:off x="352696" y="3568237"/>
            <a:ext cx="10198073"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Cons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Extremely buggy.</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Lots of workarounds even for the simplest tasks.</a:t>
            </a:r>
          </a:p>
          <a:p>
            <a:pPr marL="457200" indent="-457200">
              <a:buFont typeface="Arial" panose="020B0604020202020204" pitchFamily="34" charset="0"/>
              <a:buChar char="•"/>
            </a:pPr>
            <a:r>
              <a:rPr lang="en-US" sz="3400" dirty="0">
                <a:solidFill>
                  <a:schemeClr val="bg1"/>
                </a:solidFill>
                <a:latin typeface="Bahnschrift Light" panose="020B0502040204020203" pitchFamily="34" charset="0"/>
              </a:rPr>
              <a:t>Many conflicting solutions.</a:t>
            </a:r>
          </a:p>
          <a:p>
            <a:endParaRPr lang="en-US" b="1" u="heavy" dirty="0">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3513741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98F31984-A5FB-4045-91D1-30948C097783}"/>
              </a:ext>
            </a:extLst>
          </p:cNvPr>
          <p:cNvCxnSpPr>
            <a:cxnSpLocks/>
          </p:cNvCxnSpPr>
          <p:nvPr/>
        </p:nvCxnSpPr>
        <p:spPr>
          <a:xfrm flipV="1">
            <a:off x="6069643" y="1705970"/>
            <a:ext cx="1054488" cy="44964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9811009-B2BE-481C-AFA5-EDB2E0EB14A5}"/>
              </a:ext>
            </a:extLst>
          </p:cNvPr>
          <p:cNvCxnSpPr>
            <a:cxnSpLocks/>
          </p:cNvCxnSpPr>
          <p:nvPr/>
        </p:nvCxnSpPr>
        <p:spPr>
          <a:xfrm>
            <a:off x="9055718" y="2294647"/>
            <a:ext cx="292998" cy="562019"/>
          </a:xfrm>
          <a:prstGeom prst="line">
            <a:avLst/>
          </a:prstGeom>
          <a:ln w="44450" cap="rnd">
            <a:solidFill>
              <a:schemeClr val="bg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C526C02-4665-48C1-B9F7-C4D69B3AA0E7}"/>
                  </a:ext>
                </a:extLst>
              </p:cNvPr>
              <p:cNvGraphicFramePr>
                <a:graphicFrameLocks noChangeAspect="1"/>
              </p:cNvGraphicFramePr>
              <p:nvPr>
                <p:extLst>
                  <p:ext uri="{D42A27DB-BD31-4B8C-83A1-F6EECF244321}">
                    <p14:modId xmlns:p14="http://schemas.microsoft.com/office/powerpoint/2010/main" val="2582684284"/>
                  </p:ext>
                </p:extLst>
              </p:nvPr>
            </p:nvGraphicFramePr>
            <p:xfrm>
              <a:off x="7124130" y="648658"/>
              <a:ext cx="2132295" cy="2132295"/>
            </p:xfrm>
            <a:graphic>
              <a:graphicData uri="http://schemas.microsoft.com/office/powerpoint/2016/slidezoom">
                <pslz:sldZm>
                  <pslz:sldZmObj sldId="270" cId="593335494">
                    <pslz:zmPr id="{7CCCE9A5-A24D-4F88-9D5B-B9C18B0DC3FF}"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132295" cy="2132295"/>
                        </a:xfrm>
                        <a:prstGeom prst="rect">
                          <a:avLst/>
                        </a:prstGeom>
                      </p166:spPr>
                    </pslz:zmPr>
                  </pslz:sldZmObj>
                </pslz:sldZm>
              </a:graphicData>
            </a:graphic>
          </p:graphicFrame>
        </mc:Choice>
        <mc:Fallback xmlns="">
          <p:pic>
            <p:nvPicPr>
              <p:cNvPr id="32" name="Slide Zoom 31">
                <a:hlinkClick r:id="rId6" action="ppaction://hlinksldjump"/>
                <a:extLst>
                  <a:ext uri="{FF2B5EF4-FFF2-40B4-BE49-F238E27FC236}">
                    <a16:creationId xmlns:a16="http://schemas.microsoft.com/office/drawing/2014/main" id="{4C526C02-4665-48C1-B9F7-C4D69B3AA0E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124130" y="648658"/>
                <a:ext cx="2132295" cy="2132295"/>
              </a:xfrm>
              <a:prstGeom prst="rect">
                <a:avLst/>
              </a:prstGeom>
            </p:spPr>
          </p:pic>
        </mc:Fallback>
      </mc:AlternateContent>
      <p:grpSp>
        <p:nvGrpSpPr>
          <p:cNvPr id="2" name="Group 1">
            <a:extLst>
              <a:ext uri="{FF2B5EF4-FFF2-40B4-BE49-F238E27FC236}">
                <a16:creationId xmlns:a16="http://schemas.microsoft.com/office/drawing/2014/main" id="{762082BC-F06E-4C23-9304-534C05B04AE1}"/>
              </a:ext>
            </a:extLst>
          </p:cNvPr>
          <p:cNvGrpSpPr/>
          <p:nvPr/>
        </p:nvGrpSpPr>
        <p:grpSpPr>
          <a:xfrm>
            <a:off x="322545" y="138893"/>
            <a:ext cx="5890758" cy="5890758"/>
            <a:chOff x="322545" y="138893"/>
            <a:chExt cx="5890758" cy="5890758"/>
          </a:xfrm>
        </p:grpSpPr>
        <p:grpSp>
          <p:nvGrpSpPr>
            <p:cNvPr id="5" name="Group 4">
              <a:extLst>
                <a:ext uri="{FF2B5EF4-FFF2-40B4-BE49-F238E27FC236}">
                  <a16:creationId xmlns:a16="http://schemas.microsoft.com/office/drawing/2014/main" id="{285FA90C-9C71-4524-9EE0-5754A5601D60}"/>
                </a:ext>
              </a:extLst>
            </p:cNvPr>
            <p:cNvGrpSpPr/>
            <p:nvPr/>
          </p:nvGrpSpPr>
          <p:grpSpPr>
            <a:xfrm>
              <a:off x="322545" y="138893"/>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Graphic 3" descr="Presentation with bar chart">
                <a:extLst>
                  <a:ext uri="{FF2B5EF4-FFF2-40B4-BE49-F238E27FC236}">
                    <a16:creationId xmlns:a16="http://schemas.microsoft.com/office/drawing/2014/main" id="{DE8CF4FC-15D8-486E-A2D8-6566BD2CD1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8111" y="1481111"/>
                <a:ext cx="3895779" cy="3895779"/>
              </a:xfrm>
              <a:prstGeom prst="rect">
                <a:avLst/>
              </a:prstGeom>
            </p:spPr>
          </p:pic>
        </p:grpSp>
        <p:sp>
          <p:nvSpPr>
            <p:cNvPr id="9" name="TextBox 8">
              <a:extLst>
                <a:ext uri="{FF2B5EF4-FFF2-40B4-BE49-F238E27FC236}">
                  <a16:creationId xmlns:a16="http://schemas.microsoft.com/office/drawing/2014/main" id="{23D1FD1E-C023-4D45-9C58-21BA48831A47}"/>
                </a:ext>
              </a:extLst>
            </p:cNvPr>
            <p:cNvSpPr txBox="1"/>
            <p:nvPr/>
          </p:nvSpPr>
          <p:spPr>
            <a:xfrm>
              <a:off x="1737120" y="4792242"/>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Analysis</a:t>
              </a:r>
            </a:p>
          </p:txBody>
        </p:sp>
      </p:grpSp>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68DAF45A-AC42-4172-BE88-5F222B2D7154}"/>
                  </a:ext>
                </a:extLst>
              </p:cNvPr>
              <p:cNvGraphicFramePr>
                <a:graphicFrameLocks noChangeAspect="1"/>
              </p:cNvGraphicFramePr>
              <p:nvPr>
                <p:extLst>
                  <p:ext uri="{D42A27DB-BD31-4B8C-83A1-F6EECF244321}">
                    <p14:modId xmlns:p14="http://schemas.microsoft.com/office/powerpoint/2010/main" val="3972691282"/>
                  </p:ext>
                </p:extLst>
              </p:nvPr>
            </p:nvGraphicFramePr>
            <p:xfrm>
              <a:off x="8688055" y="2678867"/>
              <a:ext cx="2644936" cy="2644936"/>
            </p:xfrm>
            <a:graphic>
              <a:graphicData uri="http://schemas.microsoft.com/office/powerpoint/2016/slidezoom">
                <pslz:sldZm>
                  <pslz:sldZmObj sldId="277" cId="1303132837">
                    <pslz:zmPr id="{B384C41A-0FFE-4E5B-B61A-B9E371E45D48}"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644936" cy="2644936"/>
                        </a:xfrm>
                        <a:prstGeom prst="rect">
                          <a:avLst/>
                        </a:prstGeom>
                      </p166:spPr>
                    </pslz:zmPr>
                  </pslz:sldZmObj>
                </pslz:sldZm>
              </a:graphicData>
            </a:graphic>
          </p:graphicFrame>
        </mc:Choice>
        <mc:Fallback>
          <p:pic>
            <p:nvPicPr>
              <p:cNvPr id="6" name="Slide Zoom 5">
                <a:hlinkClick r:id="rId10" action="ppaction://hlinksldjump"/>
                <a:extLst>
                  <a:ext uri="{FF2B5EF4-FFF2-40B4-BE49-F238E27FC236}">
                    <a16:creationId xmlns:a16="http://schemas.microsoft.com/office/drawing/2014/main" id="{68DAF45A-AC42-4172-BE88-5F222B2D7154}"/>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8688055" y="2678867"/>
                <a:ext cx="2644936" cy="2644936"/>
              </a:xfrm>
              <a:prstGeom prst="rect">
                <a:avLst/>
              </a:prstGeom>
            </p:spPr>
          </p:pic>
        </mc:Fallback>
      </mc:AlternateContent>
    </p:spTree>
    <p:extLst>
      <p:ext uri="{BB962C8B-B14F-4D97-AF65-F5344CB8AC3E}">
        <p14:creationId xmlns:p14="http://schemas.microsoft.com/office/powerpoint/2010/main" val="377288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7" y="1116775"/>
            <a:ext cx="8116852" cy="37535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What?</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This project was aimed at building interactive charts showing the relationships between Development Type, Programming Languages used, Compensation of respondents (converted to USD), and Job Satisfaction.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59333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A96BB8F4-6120-49D2-A371-816C92ED8403}"/>
                  </a:ext>
                </a:extLst>
              </p:cNvPr>
              <p:cNvGraphicFramePr>
                <a:graphicFrameLocks noChangeAspect="1"/>
              </p:cNvGraphicFramePr>
              <p:nvPr>
                <p:extLst>
                  <p:ext uri="{D42A27DB-BD31-4B8C-83A1-F6EECF244321}">
                    <p14:modId xmlns:p14="http://schemas.microsoft.com/office/powerpoint/2010/main" val="1664599283"/>
                  </p:ext>
                </p:extLst>
              </p:nvPr>
            </p:nvGraphicFramePr>
            <p:xfrm>
              <a:off x="169639" y="1007448"/>
              <a:ext cx="3770874" cy="3770874"/>
            </p:xfrm>
            <a:graphic>
              <a:graphicData uri="http://schemas.microsoft.com/office/powerpoint/2016/slidezoom">
                <pslz:sldZm>
                  <pslz:sldZmObj sldId="278" cId="1728586655">
                    <pslz:zmPr id="{B6210854-5311-4DF5-94BD-68CBA88863F3}"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3770874" cy="3770874"/>
                        </a:xfrm>
                        <a:prstGeom prst="rect">
                          <a:avLst/>
                        </a:prstGeom>
                      </p166:spPr>
                    </pslz:zmPr>
                  </pslz:sldZmObj>
                </pslz:sldZm>
              </a:graphicData>
            </a:graphic>
          </p:graphicFrame>
        </mc:Choice>
        <mc:Fallback>
          <p:pic>
            <p:nvPicPr>
              <p:cNvPr id="10" name="Slide Zoom 9">
                <a:hlinkClick r:id="rId4" action="ppaction://hlinksldjump"/>
                <a:extLst>
                  <a:ext uri="{FF2B5EF4-FFF2-40B4-BE49-F238E27FC236}">
                    <a16:creationId xmlns:a16="http://schemas.microsoft.com/office/drawing/2014/main" id="{A96BB8F4-6120-49D2-A371-816C92ED8403}"/>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69639" y="1007448"/>
                <a:ext cx="3770874" cy="3770874"/>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751DCFB5-C848-47A8-B7C2-7B0419B135F0}"/>
                  </a:ext>
                </a:extLst>
              </p:cNvPr>
              <p:cNvGraphicFramePr>
                <a:graphicFrameLocks noChangeAspect="1"/>
              </p:cNvGraphicFramePr>
              <p:nvPr>
                <p:extLst>
                  <p:ext uri="{D42A27DB-BD31-4B8C-83A1-F6EECF244321}">
                    <p14:modId xmlns:p14="http://schemas.microsoft.com/office/powerpoint/2010/main" val="555369879"/>
                  </p:ext>
                </p:extLst>
              </p:nvPr>
            </p:nvGraphicFramePr>
            <p:xfrm>
              <a:off x="4163835" y="960450"/>
              <a:ext cx="3817872" cy="3817872"/>
            </p:xfrm>
            <a:graphic>
              <a:graphicData uri="http://schemas.microsoft.com/office/powerpoint/2016/slidezoom">
                <pslz:sldZm>
                  <pslz:sldZmObj sldId="279" cId="2052076892">
                    <pslz:zmPr id="{596187F6-DF21-48B6-8E94-B0B4B2874A6B}" returnToParent="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817872" cy="3817872"/>
                        </a:xfrm>
                        <a:prstGeom prst="rect">
                          <a:avLst/>
                        </a:prstGeom>
                      </p166:spPr>
                    </pslz:zmPr>
                  </pslz:sldZmObj>
                </pslz:sldZm>
              </a:graphicData>
            </a:graphic>
          </p:graphicFrame>
        </mc:Choice>
        <mc:Fallback>
          <p:pic>
            <p:nvPicPr>
              <p:cNvPr id="14" name="Slide Zoom 13">
                <a:hlinkClick r:id="rId6" action="ppaction://hlinksldjump"/>
                <a:extLst>
                  <a:ext uri="{FF2B5EF4-FFF2-40B4-BE49-F238E27FC236}">
                    <a16:creationId xmlns:a16="http://schemas.microsoft.com/office/drawing/2014/main" id="{751DCFB5-C848-47A8-B7C2-7B0419B135F0}"/>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163835" y="960450"/>
                <a:ext cx="3817872" cy="3817872"/>
              </a:xfrm>
              <a:prstGeom prst="rect">
                <a:avLst/>
              </a:prstGeom>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6E16EA7A-8B86-442A-B28F-9007BF5A7C1F}"/>
                  </a:ext>
                </a:extLst>
              </p:cNvPr>
              <p:cNvGraphicFramePr>
                <a:graphicFrameLocks noChangeAspect="1"/>
              </p:cNvGraphicFramePr>
              <p:nvPr>
                <p:extLst>
                  <p:ext uri="{D42A27DB-BD31-4B8C-83A1-F6EECF244321}">
                    <p14:modId xmlns:p14="http://schemas.microsoft.com/office/powerpoint/2010/main" val="2812090126"/>
                  </p:ext>
                </p:extLst>
              </p:nvPr>
            </p:nvGraphicFramePr>
            <p:xfrm>
              <a:off x="8245473" y="1007448"/>
              <a:ext cx="3776888" cy="3770874"/>
            </p:xfrm>
            <a:graphic>
              <a:graphicData uri="http://schemas.microsoft.com/office/powerpoint/2016/slidezoom">
                <pslz:sldZm>
                  <pslz:sldZmObj sldId="271" cId="3580221482">
                    <pslz:zmPr id="{29C3CB00-6D80-4409-8AAC-E15DD1CAD4C2}"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776888" cy="3770874"/>
                        </a:xfrm>
                        <a:prstGeom prst="rect">
                          <a:avLst/>
                        </a:prstGeom>
                      </p166:spPr>
                    </pslz:zmPr>
                  </pslz:sldZmObj>
                </pslz:sldZm>
              </a:graphicData>
            </a:graphic>
          </p:graphicFrame>
        </mc:Choice>
        <mc:Fallback>
          <p:pic>
            <p:nvPicPr>
              <p:cNvPr id="30" name="Slide Zoom 29">
                <a:hlinkClick r:id="rId8" action="ppaction://hlinksldjump"/>
                <a:extLst>
                  <a:ext uri="{FF2B5EF4-FFF2-40B4-BE49-F238E27FC236}">
                    <a16:creationId xmlns:a16="http://schemas.microsoft.com/office/drawing/2014/main" id="{6E16EA7A-8B86-442A-B28F-9007BF5A7C1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8245473" y="1007448"/>
                <a:ext cx="3776888" cy="3770874"/>
              </a:xfrm>
              <a:prstGeom prst="rect">
                <a:avLst/>
              </a:prstGeom>
            </p:spPr>
          </p:pic>
        </mc:Fallback>
      </mc:AlternateContent>
    </p:spTree>
    <p:extLst>
      <p:ext uri="{BB962C8B-B14F-4D97-AF65-F5344CB8AC3E}">
        <p14:creationId xmlns:p14="http://schemas.microsoft.com/office/powerpoint/2010/main" val="1303132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400">
              <a:solidFill>
                <a:schemeClr val="bg1"/>
              </a:solidFill>
              <a:latin typeface="Bahnschrift Light" panose="020B0502040204020203" pitchFamily="34" charset="0"/>
            </a:endParaRPr>
          </a:p>
          <a:p>
            <a:endParaRPr lang="en-US" b="1" u="heavy">
              <a:solidFill>
                <a:schemeClr val="bg1"/>
              </a:solidFill>
              <a:latin typeface="Bahnschrift Light" panose="020B0502040204020203" pitchFamily="34" charset="0"/>
            </a:endParaRPr>
          </a:p>
          <a:p>
            <a:endParaRPr lang="en-US" sz="2400" b="1" dirty="0">
              <a:solidFill>
                <a:schemeClr val="bg1"/>
              </a:solidFill>
              <a:latin typeface="Bahnschrift Light"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B3D4D567-AF3D-4182-9B10-69C28BE54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660" y="1438233"/>
            <a:ext cx="6639693" cy="2791689"/>
          </a:xfrm>
          <a:prstGeom prst="rect">
            <a:avLst/>
          </a:prstGeom>
        </p:spPr>
      </p:pic>
      <p:sp>
        <p:nvSpPr>
          <p:cNvPr id="18" name="Title 1">
            <a:extLst>
              <a:ext uri="{FF2B5EF4-FFF2-40B4-BE49-F238E27FC236}">
                <a16:creationId xmlns:a16="http://schemas.microsoft.com/office/drawing/2014/main" id="{0C346810-EC54-4593-A2E1-865F8882612D}"/>
              </a:ext>
            </a:extLst>
          </p:cNvPr>
          <p:cNvSpPr txBox="1">
            <a:spLocks/>
          </p:cNvSpPr>
          <p:nvPr/>
        </p:nvSpPr>
        <p:spPr>
          <a:xfrm>
            <a:off x="167098" y="1438233"/>
            <a:ext cx="5195677" cy="240267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Most demanded languages per Domain</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r>
              <a:rPr lang="en-US" sz="2400" dirty="0">
                <a:solidFill>
                  <a:prstClr val="white"/>
                </a:solidFill>
                <a:latin typeface="Bahnschrift Light" panose="020B0502040204020203" pitchFamily="34" charset="0"/>
              </a:rPr>
              <a:t>The charts can be filtered based on by clicking on its parts. The image on the right shows most demanded languages in Back-end, Front-end and Full-stack development combined</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1728586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1EFA848-7AAC-4BDC-A717-F00A14152A0B}"/>
              </a:ext>
            </a:extLst>
          </p:cNvPr>
          <p:cNvSpPr txBox="1">
            <a:spLocks/>
          </p:cNvSpPr>
          <p:nvPr/>
        </p:nvSpPr>
        <p:spPr>
          <a:xfrm>
            <a:off x="352697" y="633449"/>
            <a:ext cx="9396214" cy="3807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400" b="0" i="0" u="none"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400" b="1" i="0" u="heavy" strike="noStrike" kern="1200" cap="none" spc="0" normalizeH="0" baseline="0" noProof="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
        <p:nvSpPr>
          <p:cNvPr id="18" name="Title 1">
            <a:extLst>
              <a:ext uri="{FF2B5EF4-FFF2-40B4-BE49-F238E27FC236}">
                <a16:creationId xmlns:a16="http://schemas.microsoft.com/office/drawing/2014/main" id="{0C346810-EC54-4593-A2E1-865F8882612D}"/>
              </a:ext>
            </a:extLst>
          </p:cNvPr>
          <p:cNvSpPr txBox="1">
            <a:spLocks/>
          </p:cNvSpPr>
          <p:nvPr/>
        </p:nvSpPr>
        <p:spPr>
          <a:xfrm>
            <a:off x="151304" y="564058"/>
            <a:ext cx="5882717" cy="358034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Languages in demand for Data Scientists and most common salary ranges in US.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The charts show that the Python, SQL and R are top 3 languages in Data Science Domain followed by Bash, JavaScript and HTML/CSS. Some of </a:t>
            </a:r>
            <a:r>
              <a:rPr lang="en-US" sz="2400" dirty="0">
                <a:solidFill>
                  <a:prstClr val="white"/>
                </a:solidFill>
                <a:latin typeface="Bahnschrift Light" panose="020B0502040204020203" pitchFamily="34" charset="0"/>
              </a:rPr>
              <a:t>Data Scientists happen to know C++ and Java.</a:t>
            </a:r>
          </a:p>
          <a:p>
            <a:pPr marL="342900" marR="0" lvl="0" indent="-342900" algn="l" defTabSz="914400" rtl="0" eaLnBrk="1" fontAlgn="auto" latinLnBrk="0" hangingPunct="1">
              <a:lnSpc>
                <a:spcPct val="220000"/>
              </a:lnSpc>
              <a:spcBef>
                <a:spcPct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Most common salary range for Data Scientist position is 90+ which goes </a:t>
            </a:r>
            <a:r>
              <a:rPr lang="en-US" sz="2400" dirty="0">
                <a:solidFill>
                  <a:prstClr val="white"/>
                </a:solidFill>
                <a:latin typeface="Bahnschrift Light" panose="020B0502040204020203" pitchFamily="34" charset="0"/>
              </a:rPr>
              <a:t>up to 140K included followed by 140K+. </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3" name="Picture 2" descr="A screenshot of a cell phone&#10;&#10;Description automatically generated">
            <a:extLst>
              <a:ext uri="{FF2B5EF4-FFF2-40B4-BE49-F238E27FC236}">
                <a16:creationId xmlns:a16="http://schemas.microsoft.com/office/drawing/2014/main" id="{E76A6D7E-6F91-4BB0-BE10-538082690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021" y="564058"/>
            <a:ext cx="4392771" cy="2480583"/>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16F1F9-16E9-449D-BB88-7D306985C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4021" y="3338201"/>
            <a:ext cx="4392771" cy="2328389"/>
          </a:xfrm>
          <a:prstGeom prst="rect">
            <a:avLst/>
          </a:prstGeom>
        </p:spPr>
      </p:pic>
    </p:spTree>
    <p:extLst>
      <p:ext uri="{BB962C8B-B14F-4D97-AF65-F5344CB8AC3E}">
        <p14:creationId xmlns:p14="http://schemas.microsoft.com/office/powerpoint/2010/main" val="2052076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352698" y="1116775"/>
            <a:ext cx="5358785" cy="417084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Results?</a:t>
            </a:r>
            <a:r>
              <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lvl="0"/>
            <a:r>
              <a:rPr lang="en-US" sz="2400" dirty="0">
                <a:solidFill>
                  <a:prstClr val="white"/>
                </a:solidFill>
                <a:latin typeface="Bahnschrift Light" panose="020B0502040204020203" pitchFamily="34" charset="0"/>
              </a:rPr>
              <a:t>The resulting tool is visually pleasing and easy to use. By clicking on specific parts of the charts, the user can get an idea on which languages are most popular in a specific domain, as well as the most common salary ran. Information about job satisfaction relative to the compensation is made available to user in a boxplot chart. All of this can be filtered by country which is a drop-down menu.</a:t>
            </a:r>
            <a:endParaRPr kumimoji="0" lang="en-US" sz="2400" b="0"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pic>
        <p:nvPicPr>
          <p:cNvPr id="2" name="dc.js - Dimensional Charting Javascript Library - Google Chrome 2020-04-26 18-28-26">
            <a:hlinkClick r:id="" action="ppaction://media"/>
            <a:extLst>
              <a:ext uri="{FF2B5EF4-FFF2-40B4-BE49-F238E27FC236}">
                <a16:creationId xmlns:a16="http://schemas.microsoft.com/office/drawing/2014/main" id="{B570F8A5-922E-4661-9749-CCB7D5BC591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1" t="14179" r="1322" b="4657"/>
          <a:stretch/>
        </p:blipFill>
        <p:spPr>
          <a:xfrm>
            <a:off x="5831174" y="1896256"/>
            <a:ext cx="6168452" cy="2773180"/>
          </a:xfrm>
          <a:prstGeom prst="rect">
            <a:avLst/>
          </a:prstGeom>
        </p:spPr>
      </p:pic>
    </p:spTree>
    <p:extLst>
      <p:ext uri="{BB962C8B-B14F-4D97-AF65-F5344CB8AC3E}">
        <p14:creationId xmlns:p14="http://schemas.microsoft.com/office/powerpoint/2010/main" val="35802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3"/>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grpSp>
        <p:nvGrpSpPr>
          <p:cNvPr id="2" name="Group 1">
            <a:extLst>
              <a:ext uri="{FF2B5EF4-FFF2-40B4-BE49-F238E27FC236}">
                <a16:creationId xmlns:a16="http://schemas.microsoft.com/office/drawing/2014/main" id="{1F800305-0304-42D5-AED3-7D3BAC1F0436}"/>
              </a:ext>
            </a:extLst>
          </p:cNvPr>
          <p:cNvGrpSpPr/>
          <p:nvPr/>
        </p:nvGrpSpPr>
        <p:grpSpPr>
          <a:xfrm>
            <a:off x="1350479" y="398102"/>
            <a:ext cx="5213288" cy="521328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4654607" y="4816656"/>
              <a:ext cx="306160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Motivation</a:t>
              </a:r>
            </a:p>
          </p:txBody>
        </p:sp>
        <p:pic>
          <p:nvPicPr>
            <p:cNvPr id="9" name="Graphic 8" descr="Aspiration">
              <a:extLst>
                <a:ext uri="{FF2B5EF4-FFF2-40B4-BE49-F238E27FC236}">
                  <a16:creationId xmlns:a16="http://schemas.microsoft.com/office/drawing/2014/main" id="{CB49905A-D80F-4C45-A12E-67C89463F7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82178" y="874722"/>
              <a:ext cx="3827645" cy="3827645"/>
            </a:xfrm>
            <a:prstGeom prst="rect">
              <a:avLst/>
            </a:prstGeom>
          </p:spPr>
        </p:pic>
      </p:gr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6C127BF7-A969-420E-A4D4-C54CA60EB2FA}"/>
                  </a:ext>
                </a:extLst>
              </p:cNvPr>
              <p:cNvGraphicFramePr>
                <a:graphicFrameLocks noChangeAspect="1"/>
              </p:cNvGraphicFramePr>
              <p:nvPr>
                <p:extLst>
                  <p:ext uri="{D42A27DB-BD31-4B8C-83A1-F6EECF244321}">
                    <p14:modId xmlns:p14="http://schemas.microsoft.com/office/powerpoint/2010/main" val="674492729"/>
                  </p:ext>
                </p:extLst>
              </p:nvPr>
            </p:nvGraphicFramePr>
            <p:xfrm>
              <a:off x="6915381" y="1219098"/>
              <a:ext cx="3129862" cy="3129862"/>
            </p:xfrm>
            <a:graphic>
              <a:graphicData uri="http://schemas.microsoft.com/office/powerpoint/2016/slidezoom">
                <pslz:sldZm>
                  <pslz:sldZmObj sldId="276" cId="2696698673">
                    <pslz:zmPr id="{608917C0-E946-46FC-B8B7-3E100DEADBBF}"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129862" cy="3129862"/>
                        </a:xfrm>
                        <a:prstGeom prst="rect">
                          <a:avLst/>
                        </a:prstGeom>
                      </p166:spPr>
                    </pslz:zmPr>
                  </pslz:sldZmObj>
                </pslz:sldZm>
              </a:graphicData>
            </a:graphic>
          </p:graphicFrame>
        </mc:Choice>
        <mc:Fallback>
          <p:pic>
            <p:nvPicPr>
              <p:cNvPr id="7" name="Slide Zoom 6">
                <a:hlinkClick r:id="rId11" action="ppaction://hlinksldjump"/>
                <a:extLst>
                  <a:ext uri="{FF2B5EF4-FFF2-40B4-BE49-F238E27FC236}">
                    <a16:creationId xmlns:a16="http://schemas.microsoft.com/office/drawing/2014/main" id="{6C127BF7-A969-420E-A4D4-C54CA60EB2FA}"/>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915381" y="1219098"/>
                <a:ext cx="3129862" cy="3129862"/>
              </a:xfrm>
              <a:prstGeom prst="rect">
                <a:avLst/>
              </a:prstGeom>
            </p:spPr>
          </p:pic>
        </mc:Fallback>
      </mc:AlternateContent>
    </p:spTree>
    <p:extLst>
      <p:ext uri="{BB962C8B-B14F-4D97-AF65-F5344CB8AC3E}">
        <p14:creationId xmlns:p14="http://schemas.microsoft.com/office/powerpoint/2010/main" val="619250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8375164" cy="305963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u="heavy" dirty="0">
                <a:solidFill>
                  <a:prstClr val="white"/>
                </a:solidFill>
                <a:latin typeface="Bahnschrift Light" panose="020B0502040204020203" pitchFamily="34" charset="0"/>
              </a:rPr>
              <a:t>Now What?</a:t>
            </a:r>
            <a:endParaRPr kumimoji="0" lang="en-US" sz="4400" b="1" i="0" u="heavy"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0" marR="0" lvl="0" indent="0" algn="l" defTabSz="914400" rtl="0" eaLnBrk="1" fontAlgn="auto" latinLnBrk="0" hangingPunct="1">
              <a:lnSpc>
                <a:spcPct val="15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languages are most demanded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my skills sufficient for the jobs I’m pursuing?</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else should I learn?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What are the salary ranges in my domain?</a:t>
            </a:r>
          </a:p>
          <a:p>
            <a:pPr marL="342900" marR="0" lvl="0" indent="-342900" algn="l" defTabSz="914400" rtl="0" eaLnBrk="1" fontAlgn="auto" latinLnBrk="0" hangingPunct="1">
              <a:lnSpc>
                <a:spcPct val="150000"/>
              </a:lnSpc>
              <a:spcBef>
                <a:spcPct val="0"/>
              </a:spcBef>
              <a:spcAft>
                <a:spcPts val="0"/>
              </a:spcAft>
              <a:buClrTx/>
              <a:buSzTx/>
              <a:buFont typeface="Arial" panose="020B0604020202020204" pitchFamily="34" charset="0"/>
              <a:buChar char="•"/>
              <a:tabLst/>
              <a:defRPr/>
            </a:pPr>
            <a:r>
              <a:rPr lang="en-US" sz="2400" b="1" dirty="0">
                <a:solidFill>
                  <a:prstClr val="white"/>
                </a:solidFill>
                <a:latin typeface="Bahnschrift Light" panose="020B0502040204020203" pitchFamily="34" charset="0"/>
              </a:rPr>
              <a:t>Are people who work in my domain satisfied with their jobs? </a:t>
            </a:r>
          </a:p>
          <a:p>
            <a:pPr marL="342900" marR="0" lvl="0" indent="-3429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white"/>
              </a:solidFill>
              <a:effectLst/>
              <a:uLnTx/>
              <a:uFillTx/>
              <a:latin typeface="Bahnschrift Light" panose="020B0502040204020203" pitchFamily="34" charset="0"/>
              <a:ea typeface="+mj-ea"/>
              <a:cs typeface="+mj-cs"/>
            </a:endParaRPr>
          </a:p>
        </p:txBody>
      </p:sp>
    </p:spTree>
    <p:extLst>
      <p:ext uri="{BB962C8B-B14F-4D97-AF65-F5344CB8AC3E}">
        <p14:creationId xmlns:p14="http://schemas.microsoft.com/office/powerpoint/2010/main" val="269669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CC302F-FB31-4749-8081-CC7A91634471}"/>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102429" y="2314576"/>
            <a:ext cx="3020786" cy="2359478"/>
          </a:xfrm>
          <a:prstGeom prst="rect">
            <a:avLst/>
          </a:prstGeom>
          <a:ln>
            <a:solidFill>
              <a:schemeClr val="bg1"/>
            </a:solidFill>
          </a:ln>
        </p:spPr>
      </p:pic>
      <p:grpSp>
        <p:nvGrpSpPr>
          <p:cNvPr id="6" name="Group 5">
            <a:extLst>
              <a:ext uri="{FF2B5EF4-FFF2-40B4-BE49-F238E27FC236}">
                <a16:creationId xmlns:a16="http://schemas.microsoft.com/office/drawing/2014/main" id="{2F0E4F64-3AFC-4148-8197-E2F01A331BD4}"/>
              </a:ext>
            </a:extLst>
          </p:cNvPr>
          <p:cNvGrpSpPr/>
          <p:nvPr/>
        </p:nvGrpSpPr>
        <p:grpSpPr>
          <a:xfrm>
            <a:off x="3150621" y="483621"/>
            <a:ext cx="5890758" cy="5890758"/>
            <a:chOff x="3150621" y="483621"/>
            <a:chExt cx="5890758" cy="5890758"/>
          </a:xfrm>
        </p:grpSpPr>
        <p:sp>
          <p:nvSpPr>
            <p:cNvPr id="4" name="Oval 3">
              <a:extLst>
                <a:ext uri="{FF2B5EF4-FFF2-40B4-BE49-F238E27FC236}">
                  <a16:creationId xmlns:a16="http://schemas.microsoft.com/office/drawing/2014/main" id="{4B8F9F8B-DCFE-494E-A0F2-151FA438AF2A}"/>
                </a:ext>
              </a:extLst>
            </p:cNvPr>
            <p:cNvSpPr/>
            <p:nvPr/>
          </p:nvSpPr>
          <p:spPr>
            <a:xfrm>
              <a:off x="3150621"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5" name="Group 4">
              <a:extLst>
                <a:ext uri="{FF2B5EF4-FFF2-40B4-BE49-F238E27FC236}">
                  <a16:creationId xmlns:a16="http://schemas.microsoft.com/office/drawing/2014/main" id="{F9D7F8D9-F4A9-41F5-8F02-ABDA95724609}"/>
                </a:ext>
              </a:extLst>
            </p:cNvPr>
            <p:cNvGrpSpPr/>
            <p:nvPr/>
          </p:nvGrpSpPr>
          <p:grpSpPr>
            <a:xfrm>
              <a:off x="3941564" y="1534206"/>
              <a:ext cx="4458805" cy="3070248"/>
              <a:chOff x="3941564" y="1534206"/>
              <a:chExt cx="4458805" cy="3070248"/>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0208" y="1534206"/>
                <a:ext cx="2331584" cy="2331584"/>
              </a:xfrm>
              <a:prstGeom prst="rect">
                <a:avLst/>
              </a:prstGeom>
            </p:spPr>
          </p:pic>
          <p:sp>
            <p:nvSpPr>
              <p:cNvPr id="10" name="TextBox 9">
                <a:extLst>
                  <a:ext uri="{FF2B5EF4-FFF2-40B4-BE49-F238E27FC236}">
                    <a16:creationId xmlns:a16="http://schemas.microsoft.com/office/drawing/2014/main" id="{E6F45254-8297-408B-AAA6-5F704A916A89}"/>
                  </a:ext>
                </a:extLst>
              </p:cNvPr>
              <p:cNvSpPr txBox="1"/>
              <p:nvPr/>
            </p:nvSpPr>
            <p:spPr>
              <a:xfrm>
                <a:off x="3941564" y="3865790"/>
                <a:ext cx="1527232" cy="738664"/>
              </a:xfrm>
              <a:prstGeom prst="rect">
                <a:avLst/>
              </a:prstGeom>
              <a:noFill/>
            </p:spPr>
            <p:txBody>
              <a:bodyPr wrap="square" rtlCol="0">
                <a:spAutoFit/>
              </a:bodyPr>
              <a:lstStyle/>
              <a:p>
                <a:r>
                  <a:rPr lang="en-US" sz="4200" dirty="0">
                    <a:solidFill>
                      <a:schemeClr val="bg1"/>
                    </a:solidFill>
                    <a:latin typeface="Bahnschrift Light" panose="020B0502040204020203" pitchFamily="34" charset="0"/>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5338762" y="3865790"/>
                <a:ext cx="3061607" cy="738664"/>
              </a:xfrm>
              <a:prstGeom prst="rect">
                <a:avLst/>
              </a:prstGeom>
              <a:noFill/>
            </p:spPr>
            <p:txBody>
              <a:bodyPr wrap="square" rtlCol="0">
                <a:spAutoFit/>
              </a:bodyPr>
              <a:lstStyle/>
              <a:p>
                <a:pPr algn="ctr"/>
                <a:r>
                  <a:rPr lang="en-US" sz="4200" dirty="0">
                    <a:solidFill>
                      <a:schemeClr val="bg1"/>
                    </a:solidFill>
                    <a:latin typeface="Bahnschrift Light" panose="020B0502040204020203" pitchFamily="34" charset="0"/>
                  </a:rPr>
                  <a:t>Preparation</a:t>
                </a:r>
              </a:p>
            </p:txBody>
          </p:sp>
        </p:grpSp>
      </p:grpSp>
      <p:sp>
        <p:nvSpPr>
          <p:cNvPr id="12" name="TextBox 11">
            <a:extLst>
              <a:ext uri="{FF2B5EF4-FFF2-40B4-BE49-F238E27FC236}">
                <a16:creationId xmlns:a16="http://schemas.microsoft.com/office/drawing/2014/main" id="{48EBD9BE-4AF0-4E3D-B73B-207459007C0D}"/>
              </a:ext>
            </a:extLst>
          </p:cNvPr>
          <p:cNvSpPr txBox="1"/>
          <p:nvPr/>
        </p:nvSpPr>
        <p:spPr>
          <a:xfrm>
            <a:off x="6468480" y="6858000"/>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2208AF0-7833-4A7E-AC54-5414D7FB3DE0}"/>
                  </a:ext>
                </a:extLst>
              </p:cNvPr>
              <p:cNvGraphicFramePr>
                <a:graphicFrameLocks noChangeAspect="1"/>
              </p:cNvGraphicFramePr>
              <p:nvPr>
                <p:extLst>
                  <p:ext uri="{D42A27DB-BD31-4B8C-83A1-F6EECF244321}">
                    <p14:modId xmlns:p14="http://schemas.microsoft.com/office/powerpoint/2010/main" val="3181297495"/>
                  </p:ext>
                </p:extLst>
              </p:nvPr>
            </p:nvGraphicFramePr>
            <p:xfrm>
              <a:off x="12596980" y="1219098"/>
              <a:ext cx="3895033" cy="2190956"/>
            </p:xfrm>
            <a:graphic>
              <a:graphicData uri="http://schemas.microsoft.com/office/powerpoint/2016/sectionzoom">
                <psez:sectionZm>
                  <psez:sectionZmObj sectionId="{11569D0F-B036-4A10-94CC-7020D5F15590}">
                    <psez:zmPr id="{1B6AF51A-16F1-40E6-9A80-A73C8957759B}" transitionDur="1000" showBg="0">
                      <p166:blipFill xmlns:p166="http://schemas.microsoft.com/office/powerpoint/2016/6/main">
                        <a:blip r:embed="rId5"/>
                        <a:stretch>
                          <a:fillRect/>
                        </a:stretch>
                      </p166:blipFill>
                      <p166:spPr xmlns:p166="http://schemas.microsoft.com/office/powerpoint/2016/6/main">
                        <a:xfrm>
                          <a:off x="0" y="0"/>
                          <a:ext cx="3895033" cy="2190956"/>
                        </a:xfrm>
                        <a:prstGeom prst="rect">
                          <a:avLst/>
                        </a:prstGeom>
                      </p166:spPr>
                    </psez:zmPr>
                  </psez:sectionZmObj>
                </psez:sectionZm>
              </a:graphicData>
            </a:graphic>
          </p:graphicFrame>
        </mc:Choice>
        <mc:Fallback xmlns="">
          <p:pic>
            <p:nvPicPr>
              <p:cNvPr id="14" name="Section Zoom 13">
                <a:hlinkClick r:id="rId6" action="ppaction://hlinksldjump"/>
                <a:extLst>
                  <a:ext uri="{FF2B5EF4-FFF2-40B4-BE49-F238E27FC236}">
                    <a16:creationId xmlns:a16="http://schemas.microsoft.com/office/drawing/2014/main" id="{12208AF0-7833-4A7E-AC54-5414D7FB3DE0}"/>
                  </a:ext>
                </a:extLst>
              </p:cNvPr>
              <p:cNvPicPr>
                <a:picLocks noGrp="1" noRot="1" noChangeAspect="1" noMove="1" noResize="1" noEditPoints="1" noAdjustHandles="1" noChangeArrowheads="1" noChangeShapeType="1"/>
              </p:cNvPicPr>
              <p:nvPr/>
            </p:nvPicPr>
            <p:blipFill>
              <a:blip r:embed="rId7"/>
              <a:stretch>
                <a:fillRect/>
              </a:stretch>
            </p:blipFill>
            <p:spPr>
              <a:xfrm>
                <a:off x="12596980" y="1219098"/>
                <a:ext cx="3895033" cy="2190956"/>
              </a:xfrm>
              <a:prstGeom prst="rect">
                <a:avLst/>
              </a:prstGeom>
            </p:spPr>
          </p:pic>
        </mc:Fallback>
      </mc:AlternateContent>
    </p:spTree>
    <p:extLst>
      <p:ext uri="{BB962C8B-B14F-4D97-AF65-F5344CB8AC3E}">
        <p14:creationId xmlns:p14="http://schemas.microsoft.com/office/powerpoint/2010/main" val="230055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F54AFEBF-4AE6-472F-9A53-E3C3EA79D1BF}"/>
              </a:ext>
            </a:extLst>
          </p:cNvPr>
          <p:cNvPicPr>
            <a:picLocks noChangeAspect="1"/>
          </p:cNvPicPr>
          <p:nvPr/>
        </p:nvPicPr>
        <p:blipFill rotWithShape="1">
          <a:blip r:embed="rId2">
            <a:extLst>
              <a:ext uri="{28A0092B-C50C-407E-A947-70E740481C1C}">
                <a14:useLocalDpi xmlns:a14="http://schemas.microsoft.com/office/drawing/2010/main" val="0"/>
              </a:ext>
            </a:extLst>
          </a:blip>
          <a:srcRect l="6265" t="13179" r="15009"/>
          <a:stretch/>
        </p:blipFill>
        <p:spPr>
          <a:xfrm>
            <a:off x="3413212" y="2305879"/>
            <a:ext cx="3020786" cy="2359478"/>
          </a:xfrm>
          <a:prstGeom prst="rect">
            <a:avLst/>
          </a:prstGeom>
          <a:ln>
            <a:solidFill>
              <a:schemeClr val="bg1"/>
            </a:solidFill>
          </a:ln>
        </p:spPr>
      </p:pic>
      <p:grpSp>
        <p:nvGrpSpPr>
          <p:cNvPr id="4" name="Group 3">
            <a:extLst>
              <a:ext uri="{FF2B5EF4-FFF2-40B4-BE49-F238E27FC236}">
                <a16:creationId xmlns:a16="http://schemas.microsoft.com/office/drawing/2014/main" id="{A334B48B-B42C-4798-B750-84E6BB0CD594}"/>
              </a:ext>
            </a:extLst>
          </p:cNvPr>
          <p:cNvGrpSpPr/>
          <p:nvPr/>
        </p:nvGrpSpPr>
        <p:grpSpPr>
          <a:xfrm>
            <a:off x="3083509" y="483621"/>
            <a:ext cx="5890758" cy="5890758"/>
            <a:chOff x="3083509" y="483621"/>
            <a:chExt cx="5890758" cy="5890758"/>
          </a:xfrm>
        </p:grpSpPr>
        <p:sp>
          <p:nvSpPr>
            <p:cNvPr id="13" name="Oval 12">
              <a:extLst>
                <a:ext uri="{FF2B5EF4-FFF2-40B4-BE49-F238E27FC236}">
                  <a16:creationId xmlns:a16="http://schemas.microsoft.com/office/drawing/2014/main" id="{E246E7EA-A2D5-4D7A-8F03-C712B7BC68CC}"/>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grpSp>
          <p:nvGrpSpPr>
            <p:cNvPr id="2" name="Group 1">
              <a:extLst>
                <a:ext uri="{FF2B5EF4-FFF2-40B4-BE49-F238E27FC236}">
                  <a16:creationId xmlns:a16="http://schemas.microsoft.com/office/drawing/2014/main" id="{D62F3993-BC61-4AF4-9FE4-312D48954B29}"/>
                </a:ext>
              </a:extLst>
            </p:cNvPr>
            <p:cNvGrpSpPr/>
            <p:nvPr/>
          </p:nvGrpSpPr>
          <p:grpSpPr>
            <a:xfrm>
              <a:off x="6396841" y="1133492"/>
              <a:ext cx="2577426" cy="3968800"/>
              <a:chOff x="6396841" y="1133492"/>
              <a:chExt cx="2577426" cy="3968800"/>
            </a:xfrm>
          </p:grpSpPr>
          <p:pic>
            <p:nvPicPr>
              <p:cNvPr id="7" name="Graphic 6" descr="Folder Search">
                <a:extLst>
                  <a:ext uri="{FF2B5EF4-FFF2-40B4-BE49-F238E27FC236}">
                    <a16:creationId xmlns:a16="http://schemas.microsoft.com/office/drawing/2014/main" id="{1A7C6979-7CBB-44F6-B8F8-57A4193146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6841" y="1133492"/>
                <a:ext cx="1702255" cy="1702255"/>
              </a:xfrm>
              <a:prstGeom prst="rect">
                <a:avLst/>
              </a:prstGeom>
            </p:spPr>
          </p:pic>
          <p:sp>
            <p:nvSpPr>
              <p:cNvPr id="10" name="TextBox 9">
                <a:extLst>
                  <a:ext uri="{FF2B5EF4-FFF2-40B4-BE49-F238E27FC236}">
                    <a16:creationId xmlns:a16="http://schemas.microsoft.com/office/drawing/2014/main" id="{F64666CB-7EB6-4481-9D22-9A3D24E8FE91}"/>
                  </a:ext>
                </a:extLst>
              </p:cNvPr>
              <p:cNvSpPr txBox="1"/>
              <p:nvPr/>
            </p:nvSpPr>
            <p:spPr>
              <a:xfrm>
                <a:off x="6488538" y="3901963"/>
                <a:ext cx="2336963" cy="1200329"/>
              </a:xfrm>
              <a:prstGeom prst="rect">
                <a:avLst/>
              </a:prstGeom>
              <a:noFill/>
            </p:spPr>
            <p:txBody>
              <a:bodyPr wrap="square" rtlCol="0">
                <a:spAutoFit/>
              </a:bodyPr>
              <a:lstStyle/>
              <a:p>
                <a:r>
                  <a:rPr lang="en-US" dirty="0">
                    <a:solidFill>
                      <a:schemeClr val="bg1"/>
                    </a:solidFill>
                    <a:latin typeface="Bahnschrift Light" panose="020B0502040204020203" pitchFamily="34" charset="0"/>
                  </a:rPr>
                  <a:t>Developer Survey is collected from over 80K respondents throughout 2019</a:t>
                </a:r>
              </a:p>
            </p:txBody>
          </p:sp>
          <p:sp>
            <p:nvSpPr>
              <p:cNvPr id="11" name="TextBox 10">
                <a:extLst>
                  <a:ext uri="{FF2B5EF4-FFF2-40B4-BE49-F238E27FC236}">
                    <a16:creationId xmlns:a16="http://schemas.microsoft.com/office/drawing/2014/main" id="{CA93C803-AA1C-4BF0-BBC7-494E439EED20}"/>
                  </a:ext>
                </a:extLst>
              </p:cNvPr>
              <p:cNvSpPr txBox="1"/>
              <p:nvPr/>
            </p:nvSpPr>
            <p:spPr>
              <a:xfrm>
                <a:off x="6488538" y="2674178"/>
                <a:ext cx="1527232"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Data</a:t>
                </a:r>
              </a:p>
            </p:txBody>
          </p:sp>
          <p:sp>
            <p:nvSpPr>
              <p:cNvPr id="12" name="TextBox 11">
                <a:extLst>
                  <a:ext uri="{FF2B5EF4-FFF2-40B4-BE49-F238E27FC236}">
                    <a16:creationId xmlns:a16="http://schemas.microsoft.com/office/drawing/2014/main" id="{E237CEE0-E2D0-44A6-B14F-254BEFD9AC10}"/>
                  </a:ext>
                </a:extLst>
              </p:cNvPr>
              <p:cNvSpPr txBox="1"/>
              <p:nvPr/>
            </p:nvSpPr>
            <p:spPr>
              <a:xfrm>
                <a:off x="6479846" y="3258953"/>
                <a:ext cx="2494421" cy="584775"/>
              </a:xfrm>
              <a:prstGeom prst="rect">
                <a:avLst/>
              </a:prstGeom>
              <a:noFill/>
            </p:spPr>
            <p:txBody>
              <a:bodyPr wrap="square" rtlCol="0">
                <a:spAutoFit/>
              </a:bodyPr>
              <a:lstStyle/>
              <a:p>
                <a:r>
                  <a:rPr lang="en-US" sz="3200" dirty="0">
                    <a:solidFill>
                      <a:schemeClr val="bg1"/>
                    </a:solidFill>
                    <a:latin typeface="Bahnschrift Light" panose="020B0502040204020203" pitchFamily="34" charset="0"/>
                  </a:rPr>
                  <a:t>Preparation</a:t>
                </a:r>
              </a:p>
            </p:txBody>
          </p:sp>
        </p:grpSp>
      </p:grpSp>
    </p:spTree>
    <p:extLst>
      <p:ext uri="{BB962C8B-B14F-4D97-AF65-F5344CB8AC3E}">
        <p14:creationId xmlns:p14="http://schemas.microsoft.com/office/powerpoint/2010/main" val="35334218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6F45254-8297-408B-AAA6-5F704A916A89}"/>
              </a:ext>
            </a:extLst>
          </p:cNvPr>
          <p:cNvSpPr txBox="1"/>
          <p:nvPr/>
        </p:nvSpPr>
        <p:spPr>
          <a:xfrm>
            <a:off x="4328835" y="3685118"/>
            <a:ext cx="1527232"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grpSp>
        <p:nvGrpSpPr>
          <p:cNvPr id="2" name="Group 1">
            <a:extLst>
              <a:ext uri="{FF2B5EF4-FFF2-40B4-BE49-F238E27FC236}">
                <a16:creationId xmlns:a16="http://schemas.microsoft.com/office/drawing/2014/main" id="{25659580-E4AE-4360-8233-5184AC98641E}"/>
              </a:ext>
            </a:extLst>
          </p:cNvPr>
          <p:cNvGrpSpPr/>
          <p:nvPr/>
        </p:nvGrpSpPr>
        <p:grpSpPr>
          <a:xfrm>
            <a:off x="3083509" y="483621"/>
            <a:ext cx="5890758" cy="5890758"/>
            <a:chOff x="3083509"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B43A0CD6-98DD-44E9-9DD9-2650F1AA2BBF}"/>
                </a:ext>
              </a:extLst>
            </p:cNvPr>
            <p:cNvSpPr txBox="1"/>
            <p:nvPr/>
          </p:nvSpPr>
          <p:spPr>
            <a:xfrm>
              <a:off x="5736531" y="3685118"/>
              <a:ext cx="2331585" cy="7386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4617656" y="4355356"/>
              <a:ext cx="3061607"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7688" y="1060839"/>
              <a:ext cx="2756624" cy="2756624"/>
            </a:xfrm>
            <a:prstGeom prst="rect">
              <a:avLst/>
            </a:prstGeom>
          </p:spPr>
        </p:pic>
      </p:grpSp>
      <p:pic>
        <p:nvPicPr>
          <p:cNvPr id="8" name="Picture 7" descr="A screenshot of a cell phone&#10;&#10;Description automatically generated">
            <a:extLst>
              <a:ext uri="{FF2B5EF4-FFF2-40B4-BE49-F238E27FC236}">
                <a16:creationId xmlns:a16="http://schemas.microsoft.com/office/drawing/2014/main" id="{DB011999-B7AB-4D88-81DA-710133618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098" y="4155695"/>
            <a:ext cx="3758107" cy="215352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32F3DD64-6EA5-4E61-AFAF-9C5CA0ACBC3B}"/>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3495343" y="1267390"/>
            <a:ext cx="3408359" cy="1861225"/>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6AFD7447-04F3-4410-8CBB-E542AD424EF9}"/>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4892449" y="3192561"/>
            <a:ext cx="4805465" cy="923077"/>
          </a:xfrm>
          <a:prstGeom prst="rect">
            <a:avLst/>
          </a:prstGeom>
        </p:spPr>
      </p:pic>
    </p:spTree>
    <p:extLst>
      <p:ext uri="{BB962C8B-B14F-4D97-AF65-F5344CB8AC3E}">
        <p14:creationId xmlns:p14="http://schemas.microsoft.com/office/powerpoint/2010/main" val="363084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8C9C7E-E4D3-49CB-945D-1A35F1C77AA1}"/>
              </a:ext>
            </a:extLst>
          </p:cNvPr>
          <p:cNvGrpSpPr/>
          <p:nvPr/>
        </p:nvGrpSpPr>
        <p:grpSpPr>
          <a:xfrm>
            <a:off x="3083509" y="483621"/>
            <a:ext cx="6449385" cy="5890758"/>
            <a:chOff x="3083509" y="483621"/>
            <a:chExt cx="6449385" cy="5890758"/>
          </a:xfrm>
        </p:grpSpPr>
        <p:sp>
          <p:nvSpPr>
            <p:cNvPr id="13" name="Oval 12">
              <a:extLst>
                <a:ext uri="{FF2B5EF4-FFF2-40B4-BE49-F238E27FC236}">
                  <a16:creationId xmlns:a16="http://schemas.microsoft.com/office/drawing/2014/main" id="{1E05A7F8-682B-4065-8D31-60604AC9B5E1}"/>
                </a:ext>
              </a:extLst>
            </p:cNvPr>
            <p:cNvSpPr/>
            <p:nvPr/>
          </p:nvSpPr>
          <p:spPr>
            <a:xfrm>
              <a:off x="3083509"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6302125" y="2757950"/>
              <a:ext cx="15272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Data</a:t>
              </a:r>
            </a:p>
          </p:txBody>
        </p:sp>
        <p:sp>
          <p:nvSpPr>
            <p:cNvPr id="11" name="TextBox 10">
              <a:extLst>
                <a:ext uri="{FF2B5EF4-FFF2-40B4-BE49-F238E27FC236}">
                  <a16:creationId xmlns:a16="http://schemas.microsoft.com/office/drawing/2014/main" id="{B43A0CD6-98DD-44E9-9DD9-2650F1AA2BBF}"/>
                </a:ext>
              </a:extLst>
            </p:cNvPr>
            <p:cNvSpPr txBox="1"/>
            <p:nvPr/>
          </p:nvSpPr>
          <p:spPr>
            <a:xfrm>
              <a:off x="7201309" y="2757949"/>
              <a:ext cx="233158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Cleaning</a:t>
              </a:r>
            </a:p>
          </p:txBody>
        </p:sp>
        <p:sp>
          <p:nvSpPr>
            <p:cNvPr id="9" name="TextBox 8">
              <a:extLst>
                <a:ext uri="{FF2B5EF4-FFF2-40B4-BE49-F238E27FC236}">
                  <a16:creationId xmlns:a16="http://schemas.microsoft.com/office/drawing/2014/main" id="{23D1FD1E-C023-4D45-9C58-21BA48831A47}"/>
                </a:ext>
              </a:extLst>
            </p:cNvPr>
            <p:cNvSpPr txBox="1"/>
            <p:nvPr/>
          </p:nvSpPr>
          <p:spPr>
            <a:xfrm>
              <a:off x="6302125" y="3315055"/>
              <a:ext cx="2064977" cy="10772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&amp;</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rPr>
                <a:t>MongoDB</a:t>
              </a:r>
            </a:p>
          </p:txBody>
        </p:sp>
        <p:pic>
          <p:nvPicPr>
            <p:cNvPr id="3" name="Graphic 2" descr="Database">
              <a:extLst>
                <a:ext uri="{FF2B5EF4-FFF2-40B4-BE49-F238E27FC236}">
                  <a16:creationId xmlns:a16="http://schemas.microsoft.com/office/drawing/2014/main" id="{A5165B82-7690-4B45-B572-8C9DBD7EC9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301" y="1092000"/>
              <a:ext cx="1829289" cy="1614676"/>
            </a:xfrm>
            <a:prstGeom prst="rect">
              <a:avLst/>
            </a:prstGeom>
          </p:spPr>
        </p:pic>
        <p:sp>
          <p:nvSpPr>
            <p:cNvPr id="6" name="TextBox 5">
              <a:extLst>
                <a:ext uri="{FF2B5EF4-FFF2-40B4-BE49-F238E27FC236}">
                  <a16:creationId xmlns:a16="http://schemas.microsoft.com/office/drawing/2014/main" id="{A02503BA-0E7F-4EF6-9BCA-879FFC307AFB}"/>
                </a:ext>
              </a:extLst>
            </p:cNvPr>
            <p:cNvSpPr txBox="1"/>
            <p:nvPr/>
          </p:nvSpPr>
          <p:spPr>
            <a:xfrm>
              <a:off x="4740618" y="4313809"/>
              <a:ext cx="3408359" cy="1754326"/>
            </a:xfrm>
            <a:prstGeom prst="rect">
              <a:avLst/>
            </a:prstGeom>
            <a:noFill/>
          </p:spPr>
          <p:txBody>
            <a:bodyPr wrap="square" rtlCol="0">
              <a:spAutoFit/>
            </a:bodyPr>
            <a:lstStyle/>
            <a:p>
              <a:r>
                <a:rPr lang="en-US" dirty="0">
                  <a:solidFill>
                    <a:schemeClr val="bg1"/>
                  </a:solidFill>
                  <a:latin typeface="Bahnschrift Light" panose="020B0502040204020203" pitchFamily="34" charset="0"/>
                </a:rPr>
                <a:t>The dataset was mostly clean but still required some manipulation. The dataset had lots of information that can be used for different types of analysis. </a:t>
              </a:r>
            </a:p>
          </p:txBody>
        </p:sp>
      </p:grpSp>
      <p:pic>
        <p:nvPicPr>
          <p:cNvPr id="4" name="Picture 3" descr="A screenshot of a cell phone&#10;&#10;Description automatically generated">
            <a:extLst>
              <a:ext uri="{FF2B5EF4-FFF2-40B4-BE49-F238E27FC236}">
                <a16:creationId xmlns:a16="http://schemas.microsoft.com/office/drawing/2014/main" id="{219D804D-6B54-4C36-9033-C5A3CA8FF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838" y="3914907"/>
            <a:ext cx="3758107" cy="215352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D750A657-1067-43D3-8205-843A12E7132A}"/>
              </a:ext>
            </a:extLst>
          </p:cNvPr>
          <p:cNvPicPr>
            <a:picLocks noChangeAspect="1"/>
          </p:cNvPicPr>
          <p:nvPr/>
        </p:nvPicPr>
        <p:blipFill rotWithShape="1">
          <a:blip r:embed="rId5">
            <a:extLst>
              <a:ext uri="{28A0092B-C50C-407E-A947-70E740481C1C}">
                <a14:useLocalDpi xmlns:a14="http://schemas.microsoft.com/office/drawing/2010/main" val="0"/>
              </a:ext>
            </a:extLst>
          </a:blip>
          <a:srcRect l="8967" t="3928" r="4854"/>
          <a:stretch/>
        </p:blipFill>
        <p:spPr>
          <a:xfrm>
            <a:off x="2859593" y="1026602"/>
            <a:ext cx="3408359" cy="186122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F44E304D-3E6F-467E-939E-7078A1A58B8C}"/>
              </a:ext>
            </a:extLst>
          </p:cNvPr>
          <p:cNvPicPr>
            <a:picLocks noChangeAspect="1"/>
          </p:cNvPicPr>
          <p:nvPr/>
        </p:nvPicPr>
        <p:blipFill rotWithShape="1">
          <a:blip r:embed="rId6">
            <a:extLst>
              <a:ext uri="{28A0092B-C50C-407E-A947-70E740481C1C}">
                <a14:useLocalDpi xmlns:a14="http://schemas.microsoft.com/office/drawing/2010/main" val="0"/>
              </a:ext>
            </a:extLst>
          </a:blip>
          <a:srcRect l="14541" t="27031" r="13883"/>
          <a:stretch/>
        </p:blipFill>
        <p:spPr>
          <a:xfrm>
            <a:off x="1462487" y="2951773"/>
            <a:ext cx="4805465" cy="923077"/>
          </a:xfrm>
          <a:prstGeom prst="rect">
            <a:avLst/>
          </a:prstGeom>
        </p:spPr>
      </p:pic>
    </p:spTree>
    <p:extLst>
      <p:ext uri="{BB962C8B-B14F-4D97-AF65-F5344CB8AC3E}">
        <p14:creationId xmlns:p14="http://schemas.microsoft.com/office/powerpoint/2010/main" val="3420969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671237-B7EA-42C4-9D34-18A1D5B09DAC}"/>
              </a:ext>
            </a:extLst>
          </p:cNvPr>
          <p:cNvGrpSpPr/>
          <p:nvPr/>
        </p:nvGrpSpPr>
        <p:grpSpPr>
          <a:xfrm>
            <a:off x="867497" y="483621"/>
            <a:ext cx="5890758" cy="5890758"/>
            <a:chOff x="3075120" y="483621"/>
            <a:chExt cx="5890758" cy="5890758"/>
          </a:xfrm>
        </p:grpSpPr>
        <p:sp>
          <p:nvSpPr>
            <p:cNvPr id="13" name="Oval 12">
              <a:extLst>
                <a:ext uri="{FF2B5EF4-FFF2-40B4-BE49-F238E27FC236}">
                  <a16:creationId xmlns:a16="http://schemas.microsoft.com/office/drawing/2014/main" id="{A2500A15-87C2-42F7-A3CA-88A622D9874A}"/>
                </a:ext>
              </a:extLst>
            </p:cNvPr>
            <p:cNvSpPr/>
            <p:nvPr/>
          </p:nvSpPr>
          <p:spPr>
            <a:xfrm>
              <a:off x="3075120" y="483621"/>
              <a:ext cx="5890758" cy="5890758"/>
            </a:xfrm>
            <a:prstGeom prst="ellipse">
              <a:avLst/>
            </a:prstGeom>
            <a:solidFill>
              <a:schemeClr val="accent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6F45254-8297-408B-AAA6-5F704A916A89}"/>
                </a:ext>
              </a:extLst>
            </p:cNvPr>
            <p:cNvSpPr txBox="1"/>
            <p:nvPr/>
          </p:nvSpPr>
          <p:spPr>
            <a:xfrm>
              <a:off x="5093224" y="4998906"/>
              <a:ext cx="233158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200" dirty="0">
                  <a:solidFill>
                    <a:prstClr val="white"/>
                  </a:solidFill>
                  <a:latin typeface="Bahnschrift Light" panose="020B0502040204020203" pitchFamily="34" charset="0"/>
                </a:rPr>
                <a:t>CODING</a:t>
              </a:r>
              <a:endParaRPr kumimoji="0" lang="en-US" sz="42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20" name="Graphic 19" descr="Programmer">
              <a:extLst>
                <a:ext uri="{FF2B5EF4-FFF2-40B4-BE49-F238E27FC236}">
                  <a16:creationId xmlns:a16="http://schemas.microsoft.com/office/drawing/2014/main" id="{5B4D8C54-3E6E-4991-AD02-A036AF726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78989" y="1266738"/>
              <a:ext cx="3834023" cy="3834023"/>
            </a:xfrm>
            <a:prstGeom prst="rect">
              <a:avLst/>
            </a:prstGeom>
          </p:spPr>
        </p:pic>
      </p:gr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98765379-2DA6-44E1-BA81-D25C91FD50E0}"/>
                  </a:ext>
                </a:extLst>
              </p:cNvPr>
              <p:cNvGraphicFramePr>
                <a:graphicFrameLocks noChangeAspect="1"/>
              </p:cNvGraphicFramePr>
              <p:nvPr>
                <p:extLst>
                  <p:ext uri="{D42A27DB-BD31-4B8C-83A1-F6EECF244321}">
                    <p14:modId xmlns:p14="http://schemas.microsoft.com/office/powerpoint/2010/main" val="3120544054"/>
                  </p:ext>
                </p:extLst>
              </p:nvPr>
            </p:nvGraphicFramePr>
            <p:xfrm>
              <a:off x="6989189" y="2095856"/>
              <a:ext cx="2409781" cy="2409781"/>
            </p:xfrm>
            <a:graphic>
              <a:graphicData uri="http://schemas.microsoft.com/office/powerpoint/2016/slidezoom">
                <pslz:sldZm>
                  <pslz:sldZmObj sldId="264" cId="1738319845">
                    <pslz:zmPr id="{828A36DB-06AB-4429-B6F6-7A3908E6DD6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409781" cy="2409781"/>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98765379-2DA6-44E1-BA81-D25C91FD50E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989189" y="2095856"/>
                <a:ext cx="2409781" cy="240978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12C15F86-82E7-4EA7-A6AC-4AF57A47D253}"/>
                  </a:ext>
                </a:extLst>
              </p:cNvPr>
              <p:cNvGraphicFramePr>
                <a:graphicFrameLocks noChangeAspect="1"/>
              </p:cNvGraphicFramePr>
              <p:nvPr>
                <p:extLst>
                  <p:ext uri="{D42A27DB-BD31-4B8C-83A1-F6EECF244321}">
                    <p14:modId xmlns:p14="http://schemas.microsoft.com/office/powerpoint/2010/main" val="478144134"/>
                  </p:ext>
                </p:extLst>
              </p:nvPr>
            </p:nvGraphicFramePr>
            <p:xfrm>
              <a:off x="9629904" y="2436500"/>
              <a:ext cx="1694599" cy="1728491"/>
            </p:xfrm>
            <a:graphic>
              <a:graphicData uri="http://schemas.microsoft.com/office/powerpoint/2016/slidezoom">
                <pslz:sldZm>
                  <pslz:sldZmObj sldId="266" cId="3513741818">
                    <pslz:zmPr id="{541540F1-A3B1-4860-B5CA-CCCCE9DA8042}"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694599" cy="1728491"/>
                        </a:xfrm>
                        <a:prstGeom prst="rect">
                          <a:avLst/>
                        </a:prstGeom>
                        <a:ln w="3175">
                          <a:solidFill>
                            <a:prstClr val="ltGray"/>
                          </a:solid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12C15F86-82E7-4EA7-A6AC-4AF57A47D25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629904" y="2436500"/>
                <a:ext cx="1694599" cy="1728491"/>
              </a:xfrm>
              <a:prstGeom prst="rect">
                <a:avLst/>
              </a:prstGeom>
              <a:ln w="3175">
                <a:solidFill>
                  <a:prstClr val="ltGray"/>
                </a:solidFill>
              </a:ln>
            </p:spPr>
          </p:pic>
        </mc:Fallback>
      </mc:AlternateContent>
    </p:spTree>
    <p:extLst>
      <p:ext uri="{BB962C8B-B14F-4D97-AF65-F5344CB8AC3E}">
        <p14:creationId xmlns:p14="http://schemas.microsoft.com/office/powerpoint/2010/main" val="387913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0D13C065-AC7F-4B72-8D73-327E67E7183A}"/>
              </a:ext>
            </a:extLst>
          </p:cNvPr>
          <p:cNvSpPr txBox="1">
            <a:spLocks/>
          </p:cNvSpPr>
          <p:nvPr/>
        </p:nvSpPr>
        <p:spPr>
          <a:xfrm>
            <a:off x="295423" y="1116775"/>
            <a:ext cx="4616212" cy="283989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heavy" dirty="0">
                <a:solidFill>
                  <a:schemeClr val="bg1"/>
                </a:solidFill>
                <a:latin typeface="Bahnschrift Light" panose="020B0502040204020203" pitchFamily="34" charset="0"/>
              </a:rPr>
              <a:t>Why?</a:t>
            </a:r>
            <a:r>
              <a:rPr lang="en-US" b="1" u="heavy" dirty="0">
                <a:solidFill>
                  <a:schemeClr val="bg1"/>
                </a:solidFill>
                <a:latin typeface="Bahnschrift Light" panose="020B0502040204020203" pitchFamily="34" charset="0"/>
              </a:rPr>
              <a:t>	</a:t>
            </a:r>
          </a:p>
          <a:p>
            <a:endParaRPr lang="en-US" sz="2400" b="1" dirty="0">
              <a:solidFill>
                <a:schemeClr val="bg1"/>
              </a:solidFill>
              <a:latin typeface="Bahnschrift Light" panose="020B0502040204020203" pitchFamily="34" charset="0"/>
            </a:endParaRPr>
          </a:p>
          <a:p>
            <a:r>
              <a:rPr lang="en-US" sz="2400" dirty="0">
                <a:solidFill>
                  <a:schemeClr val="bg1"/>
                </a:solidFill>
                <a:latin typeface="Bahnschrift Light" panose="020B0502040204020203" pitchFamily="34" charset="0"/>
              </a:rPr>
              <a:t>The project exploited DC.js</a:t>
            </a:r>
          </a:p>
          <a:p>
            <a:r>
              <a:rPr lang="en-US" sz="2400" dirty="0">
                <a:solidFill>
                  <a:schemeClr val="bg1"/>
                </a:solidFill>
                <a:latin typeface="Bahnschrift Light" panose="020B0502040204020203" pitchFamily="34" charset="0"/>
              </a:rPr>
              <a:t>Library of </a:t>
            </a:r>
            <a:r>
              <a:rPr lang="en-US" sz="2400" dirty="0" err="1">
                <a:solidFill>
                  <a:schemeClr val="bg1"/>
                </a:solidFill>
                <a:latin typeface="Bahnschrift Light" panose="020B0502040204020203" pitchFamily="34" charset="0"/>
              </a:rPr>
              <a:t>Javascript</a:t>
            </a:r>
            <a:r>
              <a:rPr lang="en-US" sz="2400" dirty="0">
                <a:solidFill>
                  <a:schemeClr val="bg1"/>
                </a:solidFill>
                <a:latin typeface="Bahnschrift Light" panose="020B0502040204020203" pitchFamily="34" charset="0"/>
              </a:rPr>
              <a:t> for its</a:t>
            </a:r>
          </a:p>
          <a:p>
            <a:r>
              <a:rPr lang="en-US" sz="2400" dirty="0">
                <a:solidFill>
                  <a:schemeClr val="bg1"/>
                </a:solidFill>
                <a:latin typeface="Bahnschrift Light" panose="020B0502040204020203" pitchFamily="34" charset="0"/>
              </a:rPr>
              <a:t>ability to work efficiently with large dimensional datasets and its native support of </a:t>
            </a:r>
            <a:r>
              <a:rPr lang="en-US" sz="2400" dirty="0" err="1">
                <a:solidFill>
                  <a:schemeClr val="bg1"/>
                </a:solidFill>
                <a:latin typeface="Bahnschrift Light" panose="020B0502040204020203" pitchFamily="34" charset="0"/>
              </a:rPr>
              <a:t>Crossfilter</a:t>
            </a:r>
            <a:r>
              <a:rPr lang="en-US" sz="2400" dirty="0">
                <a:solidFill>
                  <a:schemeClr val="bg1"/>
                </a:solidFill>
                <a:latin typeface="Bahnschrift Light" panose="020B0502040204020203" pitchFamily="34" charset="0"/>
              </a:rPr>
              <a:t>.</a:t>
            </a:r>
          </a:p>
          <a:p>
            <a:endParaRPr lang="en-US" sz="2400" dirty="0">
              <a:solidFill>
                <a:schemeClr val="bg1"/>
              </a:solidFill>
              <a:latin typeface="Bahnschrift Light" panose="020B0502040204020203" pitchFamily="34" charset="0"/>
            </a:endParaRPr>
          </a:p>
          <a:p>
            <a:r>
              <a:rPr lang="en-US" sz="1300" dirty="0">
                <a:solidFill>
                  <a:schemeClr val="bg1"/>
                </a:solidFill>
                <a:latin typeface="Bahnschrift Light" panose="020B0502040204020203" pitchFamily="34" charset="0"/>
              </a:rPr>
              <a:t>Note: The visualization on the right-hand side of the window </a:t>
            </a:r>
          </a:p>
          <a:p>
            <a:r>
              <a:rPr lang="en-US" sz="1300" dirty="0">
                <a:solidFill>
                  <a:schemeClr val="bg1"/>
                </a:solidFill>
                <a:latin typeface="Bahnschrift Light" panose="020B0502040204020203" pitchFamily="34" charset="0"/>
              </a:rPr>
              <a:t>Does not represent the current project but a video recorded from open source for demonstration purposes.</a:t>
            </a:r>
          </a:p>
          <a:p>
            <a:endParaRPr lang="en-US" sz="2400" b="1" dirty="0">
              <a:solidFill>
                <a:schemeClr val="bg1"/>
              </a:solidFill>
              <a:latin typeface="Bahnschrift Light" panose="020B0502040204020203" pitchFamily="34" charset="0"/>
            </a:endParaRPr>
          </a:p>
        </p:txBody>
      </p:sp>
      <p:pic>
        <p:nvPicPr>
          <p:cNvPr id="2" name="dc.js - Dimensional Charting Javascript Library - Google Chrome 2020-04-26 16-42-22">
            <a:hlinkClick r:id="" action="ppaction://media"/>
            <a:extLst>
              <a:ext uri="{FF2B5EF4-FFF2-40B4-BE49-F238E27FC236}">
                <a16:creationId xmlns:a16="http://schemas.microsoft.com/office/drawing/2014/main" id="{3A38566F-3976-4CE0-ADFF-2E05E7DE44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006" t="17410" r="21653" b="8308"/>
          <a:stretch/>
        </p:blipFill>
        <p:spPr>
          <a:xfrm>
            <a:off x="5052291" y="1116775"/>
            <a:ext cx="5828145" cy="4065939"/>
          </a:xfrm>
          <a:prstGeom prst="rect">
            <a:avLst/>
          </a:prstGeom>
        </p:spPr>
      </p:pic>
    </p:spTree>
    <p:extLst>
      <p:ext uri="{BB962C8B-B14F-4D97-AF65-F5344CB8AC3E}">
        <p14:creationId xmlns:p14="http://schemas.microsoft.com/office/powerpoint/2010/main" val="173831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447</Words>
  <Application>Microsoft Office PowerPoint</Application>
  <PresentationFormat>Widescreen</PresentationFormat>
  <Paragraphs>64</Paragraphs>
  <Slides>16</Slides>
  <Notes>5</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Bahnschrift Light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Aydin Jalilov</dc:creator>
  <cp:lastModifiedBy>Aydin Jalilov</cp:lastModifiedBy>
  <cp:revision>53</cp:revision>
  <dcterms:created xsi:type="dcterms:W3CDTF">2020-04-23T19:58:03Z</dcterms:created>
  <dcterms:modified xsi:type="dcterms:W3CDTF">2020-04-28T20:07:24Z</dcterms:modified>
</cp:coreProperties>
</file>